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67" r:id="rId5"/>
    <p:sldId id="265" r:id="rId6"/>
    <p:sldId id="259" r:id="rId7"/>
    <p:sldId id="260" r:id="rId8"/>
    <p:sldId id="261" r:id="rId9"/>
    <p:sldId id="263" r:id="rId10"/>
    <p:sldId id="264" r:id="rId11"/>
    <p:sldId id="262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060592-0CC4-F826-7CCD-7BEC61254060}" name="Wickel, Sonya" initials="SW" userId="S::swickel@triumphgroup.com::70e758a6-3a73-46c1-a071-dbcec69e662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0050"/>
    <a:srgbClr val="318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65"/>
    <p:restoredTop sz="96327"/>
  </p:normalViewPr>
  <p:slideViewPr>
    <p:cSldViewPr snapToGrid="0" snapToObjects="1">
      <p:cViewPr varScale="1">
        <p:scale>
          <a:sx n="81" d="100"/>
          <a:sy n="81" d="100"/>
        </p:scale>
        <p:origin x="85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26CFA-3D80-A94B-AE10-A9F1679801F6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84B21-4F80-AD49-A315-9E44B05EFA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750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helicopter in the sky&#10;&#10;Description automatically generated">
            <a:extLst>
              <a:ext uri="{FF2B5EF4-FFF2-40B4-BE49-F238E27FC236}">
                <a16:creationId xmlns:a16="http://schemas.microsoft.com/office/drawing/2014/main" id="{8058B215-E816-D64F-ADF8-65B0F5C5FE1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73" y="1884499"/>
            <a:ext cx="3911600" cy="3263900"/>
          </a:xfrm>
          <a:prstGeom prst="rect">
            <a:avLst/>
          </a:prstGeom>
        </p:spPr>
      </p:pic>
      <p:pic>
        <p:nvPicPr>
          <p:cNvPr id="10" name="Picture 9" descr="An airplane taking off&#10;&#10;Description automatically generated with medium confidence">
            <a:extLst>
              <a:ext uri="{FF2B5EF4-FFF2-40B4-BE49-F238E27FC236}">
                <a16:creationId xmlns:a16="http://schemas.microsoft.com/office/drawing/2014/main" id="{E6A6EB6B-23B8-3F4E-9FB3-FD50A3C4E4D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7841" y="1896857"/>
            <a:ext cx="3911600" cy="3263900"/>
          </a:xfrm>
          <a:prstGeom prst="rect">
            <a:avLst/>
          </a:prstGeom>
        </p:spPr>
      </p:pic>
      <p:pic>
        <p:nvPicPr>
          <p:cNvPr id="12" name="Picture 11" descr="A fighter jet flying in the sky&#10;&#10;Description automatically generated with medium confidence">
            <a:extLst>
              <a:ext uri="{FF2B5EF4-FFF2-40B4-BE49-F238E27FC236}">
                <a16:creationId xmlns:a16="http://schemas.microsoft.com/office/drawing/2014/main" id="{B3C6B3A1-A1A8-6949-98E7-E99FA9F2A7C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1544" y="1884500"/>
            <a:ext cx="3911600" cy="3263900"/>
          </a:xfrm>
          <a:prstGeom prst="rect">
            <a:avLst/>
          </a:prstGeom>
        </p:spPr>
      </p:pic>
      <p:sp>
        <p:nvSpPr>
          <p:cNvPr id="13" name="Title 8">
            <a:extLst>
              <a:ext uri="{FF2B5EF4-FFF2-40B4-BE49-F238E27FC236}">
                <a16:creationId xmlns:a16="http://schemas.microsoft.com/office/drawing/2014/main" id="{56521916-FC65-3D46-9A3E-415E3889D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45145" y="5409627"/>
            <a:ext cx="4117756" cy="566610"/>
          </a:xfrm>
        </p:spPr>
        <p:txBody>
          <a:bodyPr>
            <a:normAutofit/>
          </a:bodyPr>
          <a:lstStyle>
            <a:lvl1pPr>
              <a:defRPr sz="3000" b="1">
                <a:solidFill>
                  <a:srgbClr val="AB0050"/>
                </a:solidFill>
              </a:defRPr>
            </a:lvl1pPr>
          </a:lstStyle>
          <a:p>
            <a:r>
              <a:rPr lang="en-US" dirty="0"/>
              <a:t>Capabilities Overview</a:t>
            </a:r>
          </a:p>
        </p:txBody>
      </p:sp>
      <p:sp>
        <p:nvSpPr>
          <p:cNvPr id="14" name="Subtitle 10">
            <a:extLst>
              <a:ext uri="{FF2B5EF4-FFF2-40B4-BE49-F238E27FC236}">
                <a16:creationId xmlns:a16="http://schemas.microsoft.com/office/drawing/2014/main" id="{4A139550-CFC7-1F4A-9219-96C25E5565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54065" y="5970102"/>
            <a:ext cx="2702100" cy="389194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solidFill>
                  <a:srgbClr val="318CDE"/>
                </a:solidFill>
              </a:defRPr>
            </a:lvl1pPr>
          </a:lstStyle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32658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229A4-BE6E-1F4E-BBA8-04EFC1174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81719-93C3-854D-B9D7-FB411F8FD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287" y="1281927"/>
            <a:ext cx="10925432" cy="5106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0A94E-2E9E-B642-BD33-DCBFF73CE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0064" y="6343993"/>
            <a:ext cx="455141" cy="365125"/>
          </a:xfrm>
        </p:spPr>
        <p:txBody>
          <a:bodyPr/>
          <a:lstStyle/>
          <a:p>
            <a:fld id="{39006F26-F7D6-CA4A-B266-045ECADF29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48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36686-75A2-6749-BF1A-24DD64DA4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0CE4D-C720-7E4F-9349-FE037B246D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3930" y="1285103"/>
            <a:ext cx="5181600" cy="48795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2BB29A-2309-D946-91D6-93B9D0E70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77930" y="1285103"/>
            <a:ext cx="5181600" cy="4879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7BD8B1C-107C-A549-93B1-85852100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0064" y="6343993"/>
            <a:ext cx="455141" cy="365125"/>
          </a:xfrm>
        </p:spPr>
        <p:txBody>
          <a:bodyPr/>
          <a:lstStyle/>
          <a:p>
            <a:fld id="{39006F26-F7D6-CA4A-B266-045ECADF29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48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F5DAB-A86A-5446-9DFD-3458A4EA7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0B299E-3C8E-DE49-9CFD-739FCF7F5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77134" y="6343993"/>
            <a:ext cx="418071" cy="365125"/>
          </a:xfrm>
        </p:spPr>
        <p:txBody>
          <a:bodyPr/>
          <a:lstStyle/>
          <a:p>
            <a:fld id="{39006F26-F7D6-CA4A-B266-045ECADF29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11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A6DA4C-8258-CF42-9F8B-3F97CF5AE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990" y="160637"/>
            <a:ext cx="8909222" cy="753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9536E-D96F-384F-8DAE-E542903A9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286" y="1281926"/>
            <a:ext cx="10950145" cy="488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FF235-4118-0941-940F-387D5017DF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48052" y="6343993"/>
            <a:ext cx="3657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06F26-F7D6-CA4A-B266-045ECADF29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6A6603-BBEF-C14C-8548-E94254BAE3A4}"/>
              </a:ext>
            </a:extLst>
          </p:cNvPr>
          <p:cNvSpPr txBox="1"/>
          <p:nvPr userDrawn="1"/>
        </p:nvSpPr>
        <p:spPr>
          <a:xfrm>
            <a:off x="9541567" y="6440557"/>
            <a:ext cx="21965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rgbClr val="AB0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408506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rgbClr val="318CD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18CD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318CD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318CD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318CD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hyperlink" Target="https://cyberab.org/" TargetMode="External"/><Relationship Id="rId7" Type="http://schemas.openxmlformats.org/officeDocument/2006/relationships/hyperlink" Target="https://ndisac.org/dibscc/cyberassist/" TargetMode="External"/><Relationship Id="rId2" Type="http://schemas.openxmlformats.org/officeDocument/2006/relationships/hyperlink" Target="https://dodcio.defense.gov/CMMC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icrosoft.com/en-us/security/security-insider/intelligence-reports/microsoft-digital-defense-report-2024" TargetMode="External"/><Relationship Id="rId5" Type="http://schemas.openxmlformats.org/officeDocument/2006/relationships/hyperlink" Target="https://www.cisa.gov/" TargetMode="External"/><Relationship Id="rId4" Type="http://schemas.openxmlformats.org/officeDocument/2006/relationships/hyperlink" Target="https://ndisac.org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cquisition.gov/dfars/252.204-7020-nist-sp-800-171dod-assessment-requirements." TargetMode="External"/><Relationship Id="rId3" Type="http://schemas.openxmlformats.org/officeDocument/2006/relationships/hyperlink" Target="https://www.acquisition.gov/far/52.204-21" TargetMode="External"/><Relationship Id="rId7" Type="http://schemas.openxmlformats.org/officeDocument/2006/relationships/hyperlink" Target="https://www.acquisition.gov/dfars/252.204-7019-notice-nistsp-800-171-dod-assessment-requirements." TargetMode="External"/><Relationship Id="rId2" Type="http://schemas.openxmlformats.org/officeDocument/2006/relationships/hyperlink" Target="http://www.triumphsupplysourc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cquisition.gov/dfars/252.204-7016-covered-defense-telecommunications-equipment-or-services%E2%80%94representation." TargetMode="External"/><Relationship Id="rId5" Type="http://schemas.openxmlformats.org/officeDocument/2006/relationships/hyperlink" Target="https://www.acquisition.gov/dfars/252.204-7012-safeguarding-covered-defense-information-and-cyber-incident-reporting." TargetMode="External"/><Relationship Id="rId4" Type="http://schemas.openxmlformats.org/officeDocument/2006/relationships/hyperlink" Target="https://www.acquisition.gov/far/52.204-25" TargetMode="External"/><Relationship Id="rId9" Type="http://schemas.openxmlformats.org/officeDocument/2006/relationships/hyperlink" Target="https://www.acquisition.gov/dfars/252.204-7021-cybersecurity-maturity-model-certification-requirements.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44A69-317D-AFEA-31F7-991851920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5467" y="5409627"/>
            <a:ext cx="8117434" cy="566610"/>
          </a:xfrm>
        </p:spPr>
        <p:txBody>
          <a:bodyPr/>
          <a:lstStyle/>
          <a:p>
            <a:r>
              <a:rPr lang="en-US" dirty="0"/>
              <a:t>TRIUMPH Cybersecurity Questionnaire &amp; Resources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C7B141-5023-86AD-4682-67DDDAF01C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5599" y="5970102"/>
            <a:ext cx="1540565" cy="389194"/>
          </a:xfrm>
        </p:spPr>
        <p:txBody>
          <a:bodyPr/>
          <a:lstStyle/>
          <a:p>
            <a:r>
              <a:rPr lang="en-US" dirty="0"/>
              <a:t>April 2025</a:t>
            </a:r>
          </a:p>
        </p:txBody>
      </p:sp>
    </p:spTree>
    <p:extLst>
      <p:ext uri="{BB962C8B-B14F-4D97-AF65-F5344CB8AC3E}">
        <p14:creationId xmlns:p14="http://schemas.microsoft.com/office/powerpoint/2010/main" val="1296390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8C5C3-4D0E-1EAD-23E2-D879D78B5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86" y="160637"/>
            <a:ext cx="8898925" cy="753763"/>
          </a:xfrm>
        </p:spPr>
        <p:txBody>
          <a:bodyPr/>
          <a:lstStyle/>
          <a:p>
            <a:r>
              <a:rPr lang="en-US" dirty="0"/>
              <a:t>Triumph FAR/DFARS Cybersecurity Questionnaire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A9847-6CE2-BBAE-BDE6-C9EE5C21B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6F26-F7D6-CA4A-B266-045ECADF29C9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881029-95E5-FC37-E559-CF51F80A97C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5600" y="1282700"/>
            <a:ext cx="1144746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</a:rPr>
              <a:t>TRIUMPH Group General Purchase Order Terms and Conditions are agreed to upon the execution of Purchase Orders for products/services.   </a:t>
            </a:r>
          </a:p>
          <a:p>
            <a:pPr>
              <a:spcBef>
                <a:spcPts val="0"/>
              </a:spcBef>
            </a:pP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</a:rPr>
              <a:t>These Terms and Conditions include security requirements that must be implemented for all information systems used in the performance work related to these contracts.</a:t>
            </a:r>
          </a:p>
          <a:p>
            <a:pPr>
              <a:spcBef>
                <a:spcPts val="0"/>
              </a:spcBef>
            </a:pP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</a:rPr>
              <a:t>Continued compliance with these contractual requirements is a pre-requisite to receiving awards on contracts from TRIUMPH.</a:t>
            </a:r>
          </a:p>
          <a:p>
            <a:pPr>
              <a:spcBef>
                <a:spcPts val="0"/>
              </a:spcBef>
            </a:pP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</a:rPr>
              <a:t>Coming soon, additional regulations from the US Department of Defense will require 3</a:t>
            </a:r>
            <a:r>
              <a:rPr lang="en-US" baseline="30000" dirty="0">
                <a:solidFill>
                  <a:schemeClr val="tx1"/>
                </a:solidFill>
              </a:rPr>
              <a:t>rd</a:t>
            </a:r>
            <a:r>
              <a:rPr lang="en-US" dirty="0">
                <a:solidFill>
                  <a:schemeClr val="tx1"/>
                </a:solidFill>
              </a:rPr>
              <a:t> party certification (Cybersecurity Maturity Model Certification aka CMMC) to be awarded contracts.</a:t>
            </a:r>
          </a:p>
          <a:p>
            <a:pPr>
              <a:spcBef>
                <a:spcPts val="0"/>
              </a:spcBef>
            </a:pPr>
            <a:endParaRPr lang="en-US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</a:rPr>
              <a:t>The attached Questionnaire is being requested to be completed by all TRIUMPH suppliers who perform work on Government or Military contracts to verify that our suppliers can meet these requirements.</a:t>
            </a:r>
          </a:p>
          <a:p>
            <a:pPr>
              <a:spcBef>
                <a:spcPts val="0"/>
              </a:spcBef>
            </a:pP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b="1" dirty="0">
                <a:solidFill>
                  <a:schemeClr val="tx1"/>
                </a:solidFill>
              </a:rPr>
              <a:t>Inability to comply with these requirements may result in being excluded from future opportunities related to the Department of Defense.</a:t>
            </a:r>
          </a:p>
        </p:txBody>
      </p:sp>
    </p:spTree>
    <p:extLst>
      <p:ext uri="{BB962C8B-B14F-4D97-AF65-F5344CB8AC3E}">
        <p14:creationId xmlns:p14="http://schemas.microsoft.com/office/powerpoint/2010/main" val="4249359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C17310-DE8E-F1B4-72B9-479E9E2924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91F4C-F115-4173-A579-9D63C9C45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Purchase Order FAR/DFARS Flow-downs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7EABED-0D79-B2A1-27CF-B982CB7C9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6F26-F7D6-CA4A-B266-045ECADF29C9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F2B6496-DF08-26E2-E394-F5343C5A9B43}"/>
              </a:ext>
            </a:extLst>
          </p:cNvPr>
          <p:cNvGrpSpPr/>
          <p:nvPr/>
        </p:nvGrpSpPr>
        <p:grpSpPr>
          <a:xfrm>
            <a:off x="324366" y="2535715"/>
            <a:ext cx="4514850" cy="2417207"/>
            <a:chOff x="104259" y="1310774"/>
            <a:chExt cx="4514850" cy="2417207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FC94243-A6E9-63EA-F0BD-287289966B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4259" y="1680106"/>
              <a:ext cx="4514850" cy="2047875"/>
            </a:xfrm>
            <a:prstGeom prst="rect">
              <a:avLst/>
            </a:prstGeom>
            <a:ln>
              <a:noFill/>
            </a:ln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0F41541-1B43-BC81-B50D-AF5DBB8AC5BC}"/>
                </a:ext>
              </a:extLst>
            </p:cNvPr>
            <p:cNvSpPr txBox="1"/>
            <p:nvPr/>
          </p:nvSpPr>
          <p:spPr>
            <a:xfrm>
              <a:off x="1153501" y="1310774"/>
              <a:ext cx="241636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Sample Purchase Order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6566CC1-766C-27D3-16E8-FAA17B8A56FB}"/>
              </a:ext>
            </a:extLst>
          </p:cNvPr>
          <p:cNvGrpSpPr/>
          <p:nvPr/>
        </p:nvGrpSpPr>
        <p:grpSpPr>
          <a:xfrm>
            <a:off x="5530499" y="1439082"/>
            <a:ext cx="6337135" cy="4948050"/>
            <a:chOff x="5508875" y="1578505"/>
            <a:chExt cx="6337135" cy="4948050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49A7FAF7-39E1-1AB1-8DAB-3446477BE5B9}"/>
                </a:ext>
              </a:extLst>
            </p:cNvPr>
            <p:cNvGrpSpPr/>
            <p:nvPr/>
          </p:nvGrpSpPr>
          <p:grpSpPr>
            <a:xfrm>
              <a:off x="5508875" y="1721380"/>
              <a:ext cx="6337135" cy="4805175"/>
              <a:chOff x="5453213" y="1339128"/>
              <a:chExt cx="6337135" cy="4805175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38B99F95-59CD-0CE3-D4F6-F497AA090BF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453213" y="1339128"/>
                <a:ext cx="6337135" cy="1034319"/>
              </a:xfrm>
              <a:prstGeom prst="rect">
                <a:avLst/>
              </a:prstGeom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D66386F8-7A20-ECC0-840D-9EAAF96E65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453213" y="2573137"/>
                <a:ext cx="3135382" cy="3571166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B0D133E7-913A-877B-A0A6-DCA4385F28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621780" y="2573137"/>
                <a:ext cx="3155261" cy="1856706"/>
              </a:xfrm>
              <a:prstGeom prst="rect">
                <a:avLst/>
              </a:prstGeom>
            </p:spPr>
          </p:pic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746C626-67B5-7526-E7F1-EAECE7A28D5E}"/>
                </a:ext>
              </a:extLst>
            </p:cNvPr>
            <p:cNvSpPr txBox="1"/>
            <p:nvPr/>
          </p:nvSpPr>
          <p:spPr>
            <a:xfrm>
              <a:off x="6551122" y="1578505"/>
              <a:ext cx="4252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Sample FAR/DFARS Flow-down Addendum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9095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91A94C-8EF5-DB56-C05C-934AEF155D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A7D78-7E57-F06E-D785-67AE98F5D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Cybersecurity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3B7C01-B74F-0152-F86B-42B7BE2A9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6F26-F7D6-CA4A-B266-045ECADF29C9}" type="slidenum">
              <a:rPr lang="en-US" smtClean="0"/>
              <a:t>4</a:t>
            </a:fld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13B5FB69-DD59-F8F0-25CA-54CC98803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286" y="1258775"/>
            <a:ext cx="11424381" cy="5106516"/>
          </a:xfrm>
        </p:spPr>
        <p:txBody>
          <a:bodyPr>
            <a:normAutofit fontScale="92500" lnSpcReduction="10000"/>
          </a:bodyPr>
          <a:lstStyle/>
          <a:p>
            <a:r>
              <a:rPr lang="en-US" sz="1800" b="1" kern="1200" dirty="0">
                <a:solidFill>
                  <a:schemeClr val="tx1"/>
                </a:solidFill>
                <a:latin typeface="+mn-lt"/>
              </a:rPr>
              <a:t>FAR 52.204-21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n-lt"/>
              </a:rPr>
              <a:t>Safeguard Federal Contract Information (FCI) that is processed, stored, or transmitted through a contractor/subcontractor internal information system or network by implementing the specified basic cybersecurity controls</a:t>
            </a:r>
          </a:p>
          <a:p>
            <a:r>
              <a:rPr lang="en-US" sz="1800" b="1" dirty="0">
                <a:solidFill>
                  <a:schemeClr val="tx1"/>
                </a:solidFill>
                <a:latin typeface="+mn-lt"/>
              </a:rPr>
              <a:t>FAR 52.204-25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n-lt"/>
              </a:rPr>
              <a:t>Prohibits federal contractors from using or purchasing certain telecommunications and video surveillance equipment and services</a:t>
            </a:r>
          </a:p>
          <a:p>
            <a:r>
              <a:rPr lang="en-US" sz="1800" b="1" dirty="0">
                <a:solidFill>
                  <a:schemeClr val="tx1"/>
                </a:solidFill>
                <a:latin typeface="+mn-lt"/>
              </a:rPr>
              <a:t>DFARS 252.204-7012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n-lt"/>
              </a:rPr>
              <a:t>Safeguard Department of Defense (DoD) Controlled Unclassified Information (CUI) that resides on or is transiting through a contractor/subcontractor internal information system or network by implementing NIST SP 800-171 at a minimum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n-lt"/>
              </a:rPr>
              <a:t>Promptly report cyber incidents that affect CUI or the contractor/subcontractor’s ability to perform requirements designated as operationally critical; to support notifying DoD within 72 hours</a:t>
            </a:r>
          </a:p>
          <a:p>
            <a:r>
              <a:rPr lang="en-US" sz="1800" b="1" kern="1200" dirty="0">
                <a:solidFill>
                  <a:schemeClr val="tx1"/>
                </a:solidFill>
                <a:latin typeface="+mn-lt"/>
              </a:rPr>
              <a:t>DFARS 252.204-7016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n-lt"/>
              </a:rPr>
              <a:t>Prohibits DoD contractors from using or purchasing certain telecommunications and video surveillance equipment and services</a:t>
            </a:r>
            <a:endParaRPr lang="en-US" sz="1600" b="1" kern="1200" dirty="0">
              <a:solidFill>
                <a:schemeClr val="tx1"/>
              </a:solidFill>
              <a:latin typeface="+mn-lt"/>
            </a:endParaRPr>
          </a:p>
          <a:p>
            <a:r>
              <a:rPr lang="en-US" sz="1800" b="1" dirty="0">
                <a:solidFill>
                  <a:schemeClr val="tx1"/>
                </a:solidFill>
                <a:latin typeface="+mn-lt"/>
              </a:rPr>
              <a:t>DFARS 252.204-7019 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n-lt"/>
              </a:rPr>
              <a:t>Implement DFARS clause 252.204-7012 and have at least a ‘Basic’ NIST SP 800-171 DoD Assessment that is current (i.e., not more than three (3) years old unless a lesser time is specified in the solicitation) posted in SPRS </a:t>
            </a:r>
          </a:p>
          <a:p>
            <a:r>
              <a:rPr lang="en-US" sz="1800" b="1" dirty="0">
                <a:solidFill>
                  <a:schemeClr val="tx1"/>
                </a:solidFill>
                <a:latin typeface="+mn-lt"/>
              </a:rPr>
              <a:t>DFARS 252.204-7020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n-lt"/>
              </a:rPr>
              <a:t>Provide Government access when necessary to conduct or renew a higher-level Assessment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n-lt"/>
              </a:rPr>
              <a:t>Include requirements of the clause in all applicable subcontracts and ensure applicable subcontractors can conduct and submit an Assessment</a:t>
            </a:r>
          </a:p>
        </p:txBody>
      </p:sp>
    </p:spTree>
    <p:extLst>
      <p:ext uri="{BB962C8B-B14F-4D97-AF65-F5344CB8AC3E}">
        <p14:creationId xmlns:p14="http://schemas.microsoft.com/office/powerpoint/2010/main" val="2753595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F13CC-156B-0455-6E27-91AD06670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Cybersecurity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74AACF-53D3-B9B5-D3B7-0415F5C41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6F26-F7D6-CA4A-B266-045ECADF29C9}" type="slidenum">
              <a:rPr lang="en-US" smtClean="0"/>
              <a:t>5</a:t>
            </a:fld>
            <a:endParaRPr lang="en-US" dirty="0"/>
          </a:p>
        </p:txBody>
      </p:sp>
      <p:pic>
        <p:nvPicPr>
          <p:cNvPr id="2050" name="Picture 2" descr="About CMMC">
            <a:extLst>
              <a:ext uri="{FF2B5EF4-FFF2-40B4-BE49-F238E27FC236}">
                <a16:creationId xmlns:a16="http://schemas.microsoft.com/office/drawing/2014/main" id="{E632B20D-2364-8C86-1633-5A630EB79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8712" y="1858768"/>
            <a:ext cx="5489820" cy="421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0B0EAF7-6DD4-D7E2-F3D2-B6837F5413ED}"/>
              </a:ext>
            </a:extLst>
          </p:cNvPr>
          <p:cNvSpPr/>
          <p:nvPr/>
        </p:nvSpPr>
        <p:spPr>
          <a:xfrm>
            <a:off x="127265" y="3327142"/>
            <a:ext cx="5852865" cy="585061"/>
          </a:xfrm>
          <a:custGeom>
            <a:avLst/>
            <a:gdLst>
              <a:gd name="connsiteX0" fmla="*/ 0 w 2220782"/>
              <a:gd name="connsiteY0" fmla="*/ 0 h 1332469"/>
              <a:gd name="connsiteX1" fmla="*/ 2220782 w 2220782"/>
              <a:gd name="connsiteY1" fmla="*/ 0 h 1332469"/>
              <a:gd name="connsiteX2" fmla="*/ 2220782 w 2220782"/>
              <a:gd name="connsiteY2" fmla="*/ 1332469 h 1332469"/>
              <a:gd name="connsiteX3" fmla="*/ 0 w 2220782"/>
              <a:gd name="connsiteY3" fmla="*/ 1332469 h 1332469"/>
              <a:gd name="connsiteX4" fmla="*/ 0 w 2220782"/>
              <a:gd name="connsiteY4" fmla="*/ 0 h 133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0782" h="1332469">
                <a:moveTo>
                  <a:pt x="0" y="0"/>
                </a:moveTo>
                <a:lnTo>
                  <a:pt x="2220782" y="0"/>
                </a:lnTo>
                <a:lnTo>
                  <a:pt x="2220782" y="1332469"/>
                </a:lnTo>
                <a:lnTo>
                  <a:pt x="0" y="1332469"/>
                </a:lnTo>
                <a:lnTo>
                  <a:pt x="0" y="0"/>
                </a:lnTo>
                <a:close/>
              </a:path>
            </a:pathLst>
          </a:custGeom>
          <a:solidFill>
            <a:srgbClr val="318CDE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algn="ctr"/>
            <a:r>
              <a:rPr lang="en-US" sz="1600" b="1" dirty="0"/>
              <a:t>DFARS 252.204-7021</a:t>
            </a:r>
          </a:p>
          <a:p>
            <a:pPr algn="ctr"/>
            <a:r>
              <a:rPr lang="en-US" sz="1600" dirty="0"/>
              <a:t>Cybersecurity Maturity Model Certification (CMMC) Requirements</a:t>
            </a:r>
          </a:p>
        </p:txBody>
      </p:sp>
      <p:pic>
        <p:nvPicPr>
          <p:cNvPr id="1026" name="Picture 2" descr="What is CMMC Certification? - BlueKey IT">
            <a:extLst>
              <a:ext uri="{FF2B5EF4-FFF2-40B4-BE49-F238E27FC236}">
                <a16:creationId xmlns:a16="http://schemas.microsoft.com/office/drawing/2014/main" id="{C455E89F-5D1F-C1E1-AA06-203C111941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82479" y="1142451"/>
            <a:ext cx="2342436" cy="1987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92D3270-51FF-5636-9112-84F8F24C5109}"/>
              </a:ext>
            </a:extLst>
          </p:cNvPr>
          <p:cNvSpPr/>
          <p:nvPr/>
        </p:nvSpPr>
        <p:spPr>
          <a:xfrm>
            <a:off x="381399" y="4108989"/>
            <a:ext cx="5344596" cy="2222545"/>
          </a:xfrm>
          <a:custGeom>
            <a:avLst/>
            <a:gdLst>
              <a:gd name="connsiteX0" fmla="*/ 0 w 2220782"/>
              <a:gd name="connsiteY0" fmla="*/ 0 h 1332469"/>
              <a:gd name="connsiteX1" fmla="*/ 2220782 w 2220782"/>
              <a:gd name="connsiteY1" fmla="*/ 0 h 1332469"/>
              <a:gd name="connsiteX2" fmla="*/ 2220782 w 2220782"/>
              <a:gd name="connsiteY2" fmla="*/ 1332469 h 1332469"/>
              <a:gd name="connsiteX3" fmla="*/ 0 w 2220782"/>
              <a:gd name="connsiteY3" fmla="*/ 1332469 h 1332469"/>
              <a:gd name="connsiteX4" fmla="*/ 0 w 2220782"/>
              <a:gd name="connsiteY4" fmla="*/ 0 h 133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0782" h="1332469">
                <a:moveTo>
                  <a:pt x="0" y="0"/>
                </a:moveTo>
                <a:lnTo>
                  <a:pt x="2220782" y="0"/>
                </a:lnTo>
                <a:lnTo>
                  <a:pt x="2220782" y="1332469"/>
                </a:lnTo>
                <a:lnTo>
                  <a:pt x="0" y="1332469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Requirement: </a:t>
            </a:r>
            <a:r>
              <a:rPr lang="en-US" sz="1600" dirty="0">
                <a:solidFill>
                  <a:schemeClr val="tx1"/>
                </a:solidFill>
              </a:rPr>
              <a:t>The contractor shall have a current (i.e., not older than 3 years) CMMC certificate at the CMMC level required by the contract and maintain the CMMC certificate at the required level for the duration of the contract. 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b="1" i="1" dirty="0">
                <a:solidFill>
                  <a:schemeClr val="tx1"/>
                </a:solidFill>
              </a:rPr>
              <a:t>If you are unable to obtain the specified certification level required for a contract, the contract cannot be awarded.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532FC4C6-BF6B-3214-D9B1-9D44C8A556D7}"/>
              </a:ext>
            </a:extLst>
          </p:cNvPr>
          <p:cNvSpPr/>
          <p:nvPr/>
        </p:nvSpPr>
        <p:spPr>
          <a:xfrm>
            <a:off x="8259748" y="1191029"/>
            <a:ext cx="3707366" cy="966244"/>
          </a:xfrm>
          <a:custGeom>
            <a:avLst/>
            <a:gdLst>
              <a:gd name="connsiteX0" fmla="*/ 0 w 2220782"/>
              <a:gd name="connsiteY0" fmla="*/ 0 h 1332469"/>
              <a:gd name="connsiteX1" fmla="*/ 2220782 w 2220782"/>
              <a:gd name="connsiteY1" fmla="*/ 0 h 1332469"/>
              <a:gd name="connsiteX2" fmla="*/ 2220782 w 2220782"/>
              <a:gd name="connsiteY2" fmla="*/ 1332469 h 1332469"/>
              <a:gd name="connsiteX3" fmla="*/ 0 w 2220782"/>
              <a:gd name="connsiteY3" fmla="*/ 1332469 h 1332469"/>
              <a:gd name="connsiteX4" fmla="*/ 0 w 2220782"/>
              <a:gd name="connsiteY4" fmla="*/ 0 h 133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0782" h="1332469">
                <a:moveTo>
                  <a:pt x="0" y="0"/>
                </a:moveTo>
                <a:lnTo>
                  <a:pt x="2220782" y="0"/>
                </a:lnTo>
                <a:lnTo>
                  <a:pt x="2220782" y="1332469"/>
                </a:lnTo>
                <a:lnTo>
                  <a:pt x="0" y="1332469"/>
                </a:lnTo>
                <a:lnTo>
                  <a:pt x="0" y="0"/>
                </a:lnTo>
                <a:close/>
              </a:path>
            </a:pathLst>
          </a:custGeom>
          <a:solidFill>
            <a:srgbClr val="318CDE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algn="ctr"/>
            <a:r>
              <a:rPr lang="en-US" sz="1400" dirty="0"/>
              <a:t>CMMC is an assessment methodology to determine whether a prospective contractor has implemented cybersecurity protections necessary to adequately safeguard DoD information.</a:t>
            </a:r>
          </a:p>
        </p:txBody>
      </p:sp>
    </p:spTree>
    <p:extLst>
      <p:ext uri="{BB962C8B-B14F-4D97-AF65-F5344CB8AC3E}">
        <p14:creationId xmlns:p14="http://schemas.microsoft.com/office/powerpoint/2010/main" val="3451666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136B67-50CE-6950-04FB-5F3772F48F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1DEA6-174B-6D8C-F672-528B8BBDF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Report a Cyber Incident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6EFF5F-5FF3-5B2B-D0E1-4A3F4F80C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6F26-F7D6-CA4A-B266-045ECADF29C9}" type="slidenum">
              <a:rPr lang="en-US" smtClean="0"/>
              <a:t>6</a:t>
            </a:fld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9F9A7F1-AE8D-C487-BA9E-E4D3DC993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286" y="1338673"/>
            <a:ext cx="11539381" cy="31267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kern="1200" dirty="0">
                <a:solidFill>
                  <a:srgbClr val="AB0050"/>
                </a:solidFill>
                <a:latin typeface="+mn-lt"/>
              </a:rPr>
              <a:t>If you experience a cyber related incident:</a:t>
            </a:r>
          </a:p>
          <a:p>
            <a:pPr marL="342900" indent="-342900">
              <a:buFont typeface="+mj-lt"/>
              <a:buAutoNum type="arabicPeriod"/>
            </a:pPr>
            <a:endParaRPr lang="en-US" b="1" kern="12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b="1" kern="1200" dirty="0">
                <a:solidFill>
                  <a:schemeClr val="tx1"/>
                </a:solidFill>
                <a:latin typeface="+mn-lt"/>
              </a:rPr>
              <a:t>Notify TRIUMPH as soon as possible.</a:t>
            </a:r>
          </a:p>
          <a:p>
            <a:pPr lvl="1">
              <a:buFont typeface="Calibri" panose="020F050202020403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Your TRIUMPH Supply Chain Representative</a:t>
            </a:r>
          </a:p>
          <a:p>
            <a:pPr lvl="1">
              <a:buFont typeface="Calibri" panose="020F050202020403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TRIUMPH Cybersecurity Team: TGI-EnterpriseSecurity@triumphgroup.com </a:t>
            </a:r>
          </a:p>
          <a:p>
            <a:pPr marL="342900" indent="-342900">
              <a:buFont typeface="+mj-lt"/>
              <a:buAutoNum type="arabicPeriod"/>
            </a:pPr>
            <a:endParaRPr lang="en-US" b="1" kern="12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b="1" kern="1200" dirty="0">
                <a:solidFill>
                  <a:schemeClr val="tx1"/>
                </a:solidFill>
                <a:latin typeface="+mn-lt"/>
              </a:rPr>
              <a:t>Follow other customer and regulatory reporting requirements.</a:t>
            </a:r>
          </a:p>
          <a:p>
            <a:pPr lvl="1">
              <a:buFont typeface="Calibri" panose="020F050202020403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DFARS 252.704-7012 clause requires a DoD-approved medium assurance certificate to “rapidly report” cyber incidents to the DoD within 72 hours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EB75CC8-E07A-09AA-8DAE-BDB4FCB4F379}"/>
              </a:ext>
            </a:extLst>
          </p:cNvPr>
          <p:cNvGrpSpPr/>
          <p:nvPr/>
        </p:nvGrpSpPr>
        <p:grpSpPr>
          <a:xfrm>
            <a:off x="5002367" y="4897909"/>
            <a:ext cx="2187266" cy="1628646"/>
            <a:chOff x="1691085" y="4741124"/>
            <a:chExt cx="1729746" cy="1333422"/>
          </a:xfrm>
        </p:grpSpPr>
        <p:pic>
          <p:nvPicPr>
            <p:cNvPr id="10" name="Graphic 9" descr="Clock with solid fill">
              <a:extLst>
                <a:ext uri="{FF2B5EF4-FFF2-40B4-BE49-F238E27FC236}">
                  <a16:creationId xmlns:a16="http://schemas.microsoft.com/office/drawing/2014/main" id="{74555875-6E56-A106-0C12-FC31007494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691085" y="4741124"/>
              <a:ext cx="548640" cy="548640"/>
            </a:xfrm>
            <a:prstGeom prst="rect">
              <a:avLst/>
            </a:prstGeom>
          </p:spPr>
        </p:pic>
        <p:pic>
          <p:nvPicPr>
            <p:cNvPr id="21" name="Graphic 20" descr="Comment Important with solid fill">
              <a:extLst>
                <a:ext uri="{FF2B5EF4-FFF2-40B4-BE49-F238E27FC236}">
                  <a16:creationId xmlns:a16="http://schemas.microsoft.com/office/drawing/2014/main" id="{202CFD41-4B63-B5C9-B1AC-CD8F8F2ADD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flipH="1">
              <a:off x="2780751" y="4741124"/>
              <a:ext cx="640080" cy="640080"/>
            </a:xfrm>
            <a:prstGeom prst="rect">
              <a:avLst/>
            </a:prstGeom>
          </p:spPr>
        </p:pic>
        <p:pic>
          <p:nvPicPr>
            <p:cNvPr id="23" name="Graphic 22" descr="Laptop with solid fill">
              <a:extLst>
                <a:ext uri="{FF2B5EF4-FFF2-40B4-BE49-F238E27FC236}">
                  <a16:creationId xmlns:a16="http://schemas.microsoft.com/office/drawing/2014/main" id="{2F89B8E9-BFFA-F4E7-B82A-CD213C708D6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098758" y="5160146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9196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0670DF-1F4E-E964-1B11-2A5B705582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3EE84-A54F-0172-3AA7-24319A114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Cybersecurity Best Practices to Reduce Risk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896A58-7802-1B06-D2BA-E9F793511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6F26-F7D6-CA4A-B266-045ECADF29C9}" type="slidenum">
              <a:rPr lang="en-US" smtClean="0"/>
              <a:t>7</a:t>
            </a:fld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4AA3B582-CDCF-47C9-1417-82757B647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287" y="1447060"/>
            <a:ext cx="5991248" cy="473179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kern="1200" dirty="0">
                <a:solidFill>
                  <a:schemeClr val="tx1"/>
                </a:solidFill>
                <a:latin typeface="+mn-lt"/>
              </a:rPr>
              <a:t>Use Strong Passwords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+mn-lt"/>
              </a:rPr>
              <a:t>Implement Multifactor Authentication (MFA)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+mn-lt"/>
              </a:rPr>
              <a:t>Regularly Update Equipment, Firmware &amp; Software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+mn-lt"/>
              </a:rPr>
              <a:t>User Education and Training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+mn-lt"/>
              </a:rPr>
              <a:t>Utilize Encryption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+mn-lt"/>
              </a:rPr>
              <a:t>Backup Data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+mn-lt"/>
              </a:rPr>
              <a:t>Engage in Collaboration &amp; Information Sharing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+mn-lt"/>
              </a:rPr>
              <a:t>Segment the Network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+mn-lt"/>
              </a:rPr>
              <a:t>Institute Role-based Access Control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+mn-lt"/>
              </a:rPr>
              <a:t>Implement Traffic Filtering &amp; Rate Limiting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CF2AE3-E6DE-E32B-B86D-26D3CFA8C33C}"/>
              </a:ext>
            </a:extLst>
          </p:cNvPr>
          <p:cNvSpPr txBox="1"/>
          <p:nvPr/>
        </p:nvSpPr>
        <p:spPr>
          <a:xfrm>
            <a:off x="356287" y="5571078"/>
            <a:ext cx="46595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Source: Cybersecurity &amp; Infrastructure Security Agency (CISA) (December 2024)</a:t>
            </a:r>
          </a:p>
        </p:txBody>
      </p:sp>
      <p:pic>
        <p:nvPicPr>
          <p:cNvPr id="16" name="Picture 15" descr="Device and padlock">
            <a:extLst>
              <a:ext uri="{FF2B5EF4-FFF2-40B4-BE49-F238E27FC236}">
                <a16:creationId xmlns:a16="http://schemas.microsoft.com/office/drawing/2014/main" id="{992A6E3B-B9CF-83D7-350F-F9574D25E1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7787" y="2108606"/>
            <a:ext cx="4490938" cy="252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492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6BCCC-DDC7-1AA9-3CDD-70605AF98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3F050-C014-5479-2558-1CE636CCF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Cybersecurity Resources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B7FFE2-28C2-453D-8165-B35B4642D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6F26-F7D6-CA4A-B266-045ECADF29C9}" type="slidenum">
              <a:rPr lang="en-US" smtClean="0"/>
              <a:t>8</a:t>
            </a:fld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66FCA1F-59B4-3018-D34E-80AC080DD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286" y="1338673"/>
            <a:ext cx="11424381" cy="4547221"/>
          </a:xfrm>
        </p:spPr>
        <p:txBody>
          <a:bodyPr>
            <a:normAutofit/>
          </a:bodyPr>
          <a:lstStyle/>
          <a:p>
            <a:r>
              <a:rPr lang="en-US" b="1" kern="1200" dirty="0">
                <a:solidFill>
                  <a:schemeClr val="tx1"/>
                </a:solidFill>
                <a:latin typeface="+mn-lt"/>
              </a:rPr>
              <a:t>CMMC 2.0: </a:t>
            </a:r>
            <a:r>
              <a:rPr lang="en-US" kern="1200" dirty="0">
                <a:solidFill>
                  <a:schemeClr val="tx1"/>
                </a:solidFill>
                <a:latin typeface="+mn-lt"/>
                <a:hlinkClick r:id="rId2"/>
              </a:rPr>
              <a:t>https://dodcio.defense.gov/CMMC/</a:t>
            </a:r>
            <a:r>
              <a:rPr lang="en-US" kern="1200" dirty="0">
                <a:solidFill>
                  <a:schemeClr val="tx1"/>
                </a:solidFill>
                <a:latin typeface="+mn-lt"/>
              </a:rPr>
              <a:t> 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n-US" b="1" kern="1200" dirty="0">
                <a:solidFill>
                  <a:schemeClr val="tx1"/>
                </a:solidFill>
                <a:latin typeface="+mn-lt"/>
              </a:rPr>
              <a:t>Cyber AB: </a:t>
            </a:r>
            <a:r>
              <a:rPr lang="en-US" kern="1200" dirty="0">
                <a:solidFill>
                  <a:schemeClr val="tx1"/>
                </a:solidFill>
                <a:latin typeface="+mn-lt"/>
                <a:hlinkClick r:id="rId3"/>
              </a:rPr>
              <a:t>https://cyberab.org/</a:t>
            </a:r>
            <a:r>
              <a:rPr lang="en-US" kern="12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r>
              <a:rPr lang="en-US" b="1" dirty="0">
                <a:solidFill>
                  <a:schemeClr val="tx1"/>
                </a:solidFill>
                <a:latin typeface="+mn-lt"/>
              </a:rPr>
              <a:t>ND-ISAC – National Defense Information Sharing and Analysis Center: </a:t>
            </a:r>
            <a:r>
              <a:rPr lang="en-US" dirty="0">
                <a:solidFill>
                  <a:schemeClr val="tx1"/>
                </a:solidFill>
                <a:latin typeface="+mn-lt"/>
                <a:hlinkClick r:id="rId4"/>
              </a:rPr>
              <a:t>https://ndisac.org/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</a:p>
          <a:p>
            <a:r>
              <a:rPr lang="en-US" b="1" dirty="0">
                <a:solidFill>
                  <a:schemeClr val="tx1"/>
                </a:solidFill>
                <a:latin typeface="+mn-lt"/>
              </a:rPr>
              <a:t>CISA – Cybersecurity &amp; Infrastructure Security Agency: </a:t>
            </a:r>
            <a:r>
              <a:rPr lang="en-US" dirty="0">
                <a:solidFill>
                  <a:schemeClr val="tx1"/>
                </a:solidFill>
                <a:latin typeface="+mn-lt"/>
                <a:hlinkClick r:id="rId5"/>
              </a:rPr>
              <a:t>https://www.cisa.gov/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n-US" b="1" dirty="0">
                <a:solidFill>
                  <a:schemeClr val="tx1"/>
                </a:solidFill>
                <a:latin typeface="+mn-lt"/>
              </a:rPr>
              <a:t>Microsoft Digital Defense Report: </a:t>
            </a:r>
            <a:r>
              <a:rPr lang="en-US" dirty="0">
                <a:solidFill>
                  <a:schemeClr val="tx1"/>
                </a:solidFill>
                <a:latin typeface="+mn-lt"/>
                <a:hlinkClick r:id="rId6"/>
              </a:rPr>
              <a:t>https://www.microsoft.com/en-us/security/security-insider/intelligence-reports/microsoft-digital-defense-report-2024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pPr lvl="0"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Defense Industrial Base (DIB) Sector Coordinating Council (SCC) Cyber Assist: </a:t>
            </a:r>
            <a:r>
              <a:rPr lang="en-US" dirty="0">
                <a:latin typeface="+mn-lt"/>
                <a:hlinkClick r:id="rId7"/>
              </a:rPr>
              <a:t>DIB SCC CyberAssist</a:t>
            </a:r>
            <a:endParaRPr lang="en-US" dirty="0">
              <a:latin typeface="+mn-lt"/>
            </a:endParaRPr>
          </a:p>
        </p:txBody>
      </p:sp>
      <p:pic>
        <p:nvPicPr>
          <p:cNvPr id="6" name="Picture 5" descr="Mobile device with apps">
            <a:extLst>
              <a:ext uri="{FF2B5EF4-FFF2-40B4-BE49-F238E27FC236}">
                <a16:creationId xmlns:a16="http://schemas.microsoft.com/office/drawing/2014/main" id="{13FBB270-FBD4-A964-0457-C2BBD3180210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6206" y="4150474"/>
            <a:ext cx="3899588" cy="2193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91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D5F82-BD29-ED8A-0AB9-D3E9BA70E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Helpful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DD72C-F71C-59C5-BA5D-A812ECA8A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TRIUMPH Portal- Supplier Provisions: </a:t>
            </a:r>
            <a:r>
              <a:rPr lang="en-US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www.triumphsupplysource.com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r>
              <a:rPr lang="en-US" dirty="0"/>
              <a:t>FAR/DFARS Links- ACQUISITION.GOV:</a:t>
            </a:r>
          </a:p>
          <a:p>
            <a:pPr marL="457200" lvl="1">
              <a:lnSpc>
                <a:spcPct val="107000"/>
              </a:lnSpc>
              <a:spcAft>
                <a:spcPts val="800"/>
              </a:spcAft>
            </a:pPr>
            <a:r>
              <a:rPr lang="en-US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https://www.acquisition.gov/far/52.204-21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Aft>
                <a:spcPts val="800"/>
              </a:spcAft>
            </a:pPr>
            <a:r>
              <a:rPr lang="en-US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https://www.acquisition.gov/far/52.204-25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Aft>
                <a:spcPts val="800"/>
              </a:spcAft>
            </a:pPr>
            <a:r>
              <a:rPr lang="en-US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https://www.acquisition.gov/dfars/252.204-7012-safeguarding-covered-defense-information-and-cyber-incident-reporting.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Aft>
                <a:spcPts val="800"/>
              </a:spcAft>
            </a:pPr>
            <a:r>
              <a:rPr lang="en-US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https://www.acquisition.gov/dfars/252.204-7016-covered-defense-telecommunications-equipment-or-services%E2%80%94representation.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Aft>
                <a:spcPts val="800"/>
              </a:spcAft>
            </a:pPr>
            <a:r>
              <a:rPr lang="en-US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https://www.acquisition.gov/dfars/252.204-7019-notice-nistsp-800-171-dod-assessment-requirements.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Aft>
                <a:spcPts val="800"/>
              </a:spcAft>
            </a:pPr>
            <a:r>
              <a:rPr lang="en-US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https://www.acquisition.gov/dfars/252.204-7020-nist-sp-800-171dod-assessment-requirements.</a:t>
            </a:r>
            <a:endParaRPr lang="en-US" u="sng" kern="100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Aft>
                <a:spcPts val="800"/>
              </a:spcAft>
            </a:pPr>
            <a:r>
              <a:rPr lang="en-US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https://www.acquisition.gov/dfars/252.204-7021-cybersecurity-maturity-model-certification-requirements.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EA2334-E923-1B19-CA97-52B9F4E4F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6F26-F7D6-CA4A-B266-045ECADF29C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136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afa4b0c-4fa7-4cfa-8e9d-fad440b4d687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E8AD71D2A8614782954244F268F4EC" ma:contentTypeVersion="10" ma:contentTypeDescription="Create a new document." ma:contentTypeScope="" ma:versionID="2338b57e178ffbd5a6874c6f67fce83c">
  <xsd:schema xmlns:xsd="http://www.w3.org/2001/XMLSchema" xmlns:xs="http://www.w3.org/2001/XMLSchema" xmlns:p="http://schemas.microsoft.com/office/2006/metadata/properties" xmlns:ns2="5afa4b0c-4fa7-4cfa-8e9d-fad440b4d687" targetNamespace="http://schemas.microsoft.com/office/2006/metadata/properties" ma:root="true" ma:fieldsID="8deb0a5377afeec381619b4bcbef5113" ns2:_="">
    <xsd:import namespace="5afa4b0c-4fa7-4cfa-8e9d-fad440b4d6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fa4b0c-4fa7-4cfa-8e9d-fad440b4d6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04489c3-8564-433c-a429-e4b85f2526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DF715A-8E68-42B1-A440-944B62F3F0A8}">
  <ds:schemaRefs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www.w3.org/XML/1998/namespace"/>
    <ds:schemaRef ds:uri="5afa4b0c-4fa7-4cfa-8e9d-fad440b4d687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F402164-D725-4324-ADF0-293501BB98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fa4b0c-4fa7-4cfa-8e9d-fad440b4d6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84388BD-B51B-42F9-A887-CC767B9BDDA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ce399859-84d7-4a27-ae63-189fff351563}" enabled="0" method="" siteId="{ce399859-84d7-4a27-ae63-189fff35156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830</Words>
  <Application>Microsoft Office PowerPoint</Application>
  <PresentationFormat>Widescreen</PresentationFormat>
  <Paragraphs>86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Office Theme</vt:lpstr>
      <vt:lpstr>TRIUMPH Cybersecurity Questionnaire &amp; Resources </vt:lpstr>
      <vt:lpstr>Triumph FAR/DFARS Cybersecurity Questionnaire</vt:lpstr>
      <vt:lpstr>Purchase Order FAR/DFARS Flow-downs</vt:lpstr>
      <vt:lpstr>Existing Cybersecurity Requirements</vt:lpstr>
      <vt:lpstr>Future Cybersecurity Requirements</vt:lpstr>
      <vt:lpstr>To Report a Cyber Incident</vt:lpstr>
      <vt:lpstr>Top Cybersecurity Best Practices to Reduce Risk</vt:lpstr>
      <vt:lpstr>Cybersecurity Resources</vt:lpstr>
      <vt:lpstr>Helpful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Alice Cantu</dc:creator>
  <cp:lastModifiedBy>SupplierSoft</cp:lastModifiedBy>
  <cp:revision>19</cp:revision>
  <dcterms:created xsi:type="dcterms:W3CDTF">2022-05-06T01:55:09Z</dcterms:created>
  <dcterms:modified xsi:type="dcterms:W3CDTF">2025-06-11T17:24:28Z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0x010100A9E8AD71D2A8614782954244F268F4EC</vt:lpwstr>
  </property>
</Properties>
</file>