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4"/>
  </p:sldMasterIdLst>
  <p:notesMasterIdLst>
    <p:notesMasterId r:id="rId22"/>
  </p:notesMasterIdLst>
  <p:sldIdLst>
    <p:sldId id="256" r:id="rId5"/>
    <p:sldId id="352" r:id="rId6"/>
    <p:sldId id="354" r:id="rId7"/>
    <p:sldId id="353" r:id="rId8"/>
    <p:sldId id="381" r:id="rId9"/>
    <p:sldId id="382" r:id="rId10"/>
    <p:sldId id="358" r:id="rId11"/>
    <p:sldId id="383" r:id="rId12"/>
    <p:sldId id="359" r:id="rId13"/>
    <p:sldId id="384" r:id="rId14"/>
    <p:sldId id="386" r:id="rId15"/>
    <p:sldId id="385" r:id="rId16"/>
    <p:sldId id="361" r:id="rId17"/>
    <p:sldId id="372" r:id="rId18"/>
    <p:sldId id="375" r:id="rId19"/>
    <p:sldId id="371" r:id="rId20"/>
    <p:sldId id="38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JL3jj3Of6mYh+9FZqE5t8cIL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A3B97"/>
    <a:srgbClr val="7D133B"/>
    <a:srgbClr val="4589C8"/>
    <a:srgbClr val="A8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0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hires\AppData\Local\Microsoft\Windows\INetCache\Content.Outlook\LQGSHHK7\Copy%20of%20Saving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Spend by Part Family – FYXX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7B-44F9-BD2E-3FB7917DAE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7B-44F9-BD2E-3FB7917DAE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7B-44F9-BD2E-3FB7917DAE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73-4120-8F02-3C1EA2FD450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77B-44F9-BD2E-3FB7917DA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High Complexity</c:v>
                </c:pt>
                <c:pt idx="1">
                  <c:v>Medium Complexity</c:v>
                </c:pt>
                <c:pt idx="2">
                  <c:v>Low Complexity</c:v>
                </c:pt>
              </c:strCache>
            </c:strRef>
          </c:cat>
          <c:val>
            <c:numRef>
              <c:f>Sheet1!$C$3:$C$5</c:f>
              <c:numCache>
                <c:formatCode>_("$"* #,##0.00_);_("$"* \(#,##0.00\);_("$"* "-"??_);_(@_)</c:formatCode>
                <c:ptCount val="3"/>
                <c:pt idx="0">
                  <c:v>2000000</c:v>
                </c:pt>
                <c:pt idx="1">
                  <c:v>1000000</c:v>
                </c:pt>
                <c:pt idx="2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77B-44F9-BD2E-3FB7917DA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Spend by Supplier</a:t>
            </a:r>
            <a:r>
              <a:rPr lang="en-US" baseline="0" dirty="0"/>
              <a:t> FYXX - $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40-4476-AF23-83BCF6F754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40-4476-AF23-83BCF6F754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40-4476-AF23-83BCF6F754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40-4476-AF23-83BCF6F754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40-4476-AF23-83BCF6F754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40-4476-AF23-83BCF6F754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40-4476-AF23-83BCF6F7541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F40-4476-AF23-83BCF6F75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Sheet1!$B$22:$B$28</c:f>
              <c:strCache>
                <c:ptCount val="7"/>
                <c:pt idx="0">
                  <c:v>Supplier 1</c:v>
                </c:pt>
                <c:pt idx="1">
                  <c:v>Supplier 2</c:v>
                </c:pt>
                <c:pt idx="2">
                  <c:v>Supplier 3</c:v>
                </c:pt>
                <c:pt idx="3">
                  <c:v>Supplier 4</c:v>
                </c:pt>
                <c:pt idx="4">
                  <c:v>Supplier 5</c:v>
                </c:pt>
                <c:pt idx="5">
                  <c:v>Supplier 6</c:v>
                </c:pt>
                <c:pt idx="6">
                  <c:v>Others</c:v>
                </c:pt>
              </c:strCache>
            </c:strRef>
          </c:cat>
          <c:val>
            <c:numRef>
              <c:f>Sheet1!$C$22:$C$28</c:f>
              <c:numCache>
                <c:formatCode>_("$"* #,##0.00_);_("$"* \(#,##0.00\);_("$"* "-"??_);_(@_)</c:formatCode>
                <c:ptCount val="7"/>
                <c:pt idx="0">
                  <c:v>1000000</c:v>
                </c:pt>
                <c:pt idx="1">
                  <c:v>750000</c:v>
                </c:pt>
                <c:pt idx="2">
                  <c:v>750000</c:v>
                </c:pt>
                <c:pt idx="3">
                  <c:v>750000</c:v>
                </c:pt>
                <c:pt idx="4">
                  <c:v>500000</c:v>
                </c:pt>
                <c:pt idx="5">
                  <c:v>500000</c:v>
                </c:pt>
                <c:pt idx="6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40-4476-AF23-83BCF6F75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Supplier</a:t>
            </a:r>
            <a:r>
              <a:rPr lang="en-US" baseline="0" dirty="0"/>
              <a:t> Spend by 20XX - $</a:t>
            </a:r>
            <a:endParaRPr lang="en-US" dirty="0">
              <a:highlight>
                <a:srgbClr val="FFFF00"/>
              </a:highligh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1C-4CF6-9C0E-EEC41DE97C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1C-4CF6-9C0E-EEC41DE97C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1C-4CF6-9C0E-EEC41DE97C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1C-4CF6-9C0E-EEC41DE97C02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Sheet1!$B$40:$B$43</c:f>
              <c:strCache>
                <c:ptCount val="4"/>
                <c:pt idx="0">
                  <c:v>Key Domestic</c:v>
                </c:pt>
                <c:pt idx="1">
                  <c:v>LCC</c:v>
                </c:pt>
                <c:pt idx="2">
                  <c:v>TGI Strategic</c:v>
                </c:pt>
                <c:pt idx="3">
                  <c:v>Distribution</c:v>
                </c:pt>
              </c:strCache>
            </c:strRef>
          </c:cat>
          <c:val>
            <c:numRef>
              <c:f>Sheet1!$C$40:$C$43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F1C-4CF6-9C0E-EEC41DE97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Supplier Rationalization</a:t>
            </a:r>
          </a:p>
        </c:rich>
      </c:tx>
      <c:layout>
        <c:manualLayout>
          <c:xMode val="edge"/>
          <c:yMode val="edge"/>
          <c:x val="0.31291666666666668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4C-4461-8C8D-B995737F0EC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4C-4461-8C8D-B995737F0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Sheet1!$B$7:$B$12</c:f>
              <c:strCache>
                <c:ptCount val="6"/>
                <c:pt idx="0">
                  <c:v>FYXX Existing Suppliers</c:v>
                </c:pt>
                <c:pt idx="1">
                  <c:v>FYXX Exits</c:v>
                </c:pt>
                <c:pt idx="2">
                  <c:v>FYXX Exits</c:v>
                </c:pt>
                <c:pt idx="3">
                  <c:v>FYXX Exits</c:v>
                </c:pt>
                <c:pt idx="4">
                  <c:v>FY25 Exits</c:v>
                </c:pt>
                <c:pt idx="5">
                  <c:v>Distribution</c:v>
                </c:pt>
              </c:strCache>
            </c:strRef>
          </c:cat>
          <c:val>
            <c:numRef>
              <c:f>Sheet1!$C$7:$C$12</c:f>
              <c:numCache>
                <c:formatCode>General</c:formatCode>
                <c:ptCount val="6"/>
                <c:pt idx="0">
                  <c:v>49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C-4461-8C8D-B995737F0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931464"/>
        <c:axId val="654928840"/>
      </c:barChart>
      <c:catAx>
        <c:axId val="65493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28840"/>
        <c:crosses val="autoZero"/>
        <c:auto val="1"/>
        <c:lblAlgn val="ctr"/>
        <c:lblOffset val="100"/>
        <c:noMultiLvlLbl val="0"/>
      </c:catAx>
      <c:valAx>
        <c:axId val="65492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3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</a:t>
            </a:r>
            <a:r>
              <a:rPr lang="en-US" baseline="0"/>
              <a:t> on Contract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Sheet1!$B$4:$B$8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 formatCode="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6-41DF-8813-787C00343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574200"/>
        <c:axId val="719571248"/>
      </c:barChart>
      <c:catAx>
        <c:axId val="71957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571248"/>
        <c:crosses val="autoZero"/>
        <c:auto val="1"/>
        <c:lblAlgn val="ctr"/>
        <c:lblOffset val="100"/>
        <c:noMultiLvlLbl val="0"/>
      </c:catAx>
      <c:valAx>
        <c:axId val="719571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57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Payment</a:t>
            </a:r>
            <a:r>
              <a:rPr lang="en-US" baseline="0"/>
              <a:t> Terms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FYXX</c:v>
                </c:pt>
                <c:pt idx="1">
                  <c:v>FYXX</c:v>
                </c:pt>
                <c:pt idx="2">
                  <c:v>FYXX</c:v>
                </c:pt>
                <c:pt idx="3">
                  <c:v>FYXX</c:v>
                </c:pt>
                <c:pt idx="4">
                  <c:v>FY25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70</c:v>
                </c:pt>
                <c:pt idx="1">
                  <c:v>72</c:v>
                </c:pt>
                <c:pt idx="2">
                  <c:v>75</c:v>
                </c:pt>
                <c:pt idx="3">
                  <c:v>77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1-457B-8781-AD23B0112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574200"/>
        <c:axId val="719571248"/>
      </c:barChart>
      <c:catAx>
        <c:axId val="71957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571248"/>
        <c:crosses val="autoZero"/>
        <c:auto val="1"/>
        <c:lblAlgn val="ctr"/>
        <c:lblOffset val="100"/>
        <c:noMultiLvlLbl val="0"/>
      </c:catAx>
      <c:valAx>
        <c:axId val="7195712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57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Current</a:t>
            </a:r>
            <a:r>
              <a:rPr lang="en-US" baseline="0" dirty="0"/>
              <a:t> Payment Terms - FYXX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C-4860-907C-61373F305F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C-4860-907C-61373F305F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3C-4860-907C-61373F305F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FC-40EB-A872-41B2BA33F7A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9FC-40EB-A872-41B2BA33F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Sheet1!$B$23:$B$26</c:f>
              <c:strCache>
                <c:ptCount val="4"/>
                <c:pt idx="0">
                  <c:v>&lt;N30</c:v>
                </c:pt>
                <c:pt idx="1">
                  <c:v>N45</c:v>
                </c:pt>
                <c:pt idx="2">
                  <c:v>N60</c:v>
                </c:pt>
                <c:pt idx="3">
                  <c:v>N90</c:v>
                </c:pt>
              </c:strCache>
            </c:strRef>
          </c:cat>
          <c:val>
            <c:numRef>
              <c:f>Sheet1!$C$23:$C$26</c:f>
              <c:numCache>
                <c:formatCode>0%</c:formatCode>
                <c:ptCount val="4"/>
                <c:pt idx="0">
                  <c:v>0.20501586936764268</c:v>
                </c:pt>
                <c:pt idx="1">
                  <c:v>1.5558258088259194E-2</c:v>
                </c:pt>
                <c:pt idx="2">
                  <c:v>0.23597195441936422</c:v>
                </c:pt>
                <c:pt idx="3">
                  <c:v>0.54345391812473431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3C-4860-907C-61373F305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Payment</a:t>
            </a:r>
            <a:r>
              <a:rPr lang="en-US" baseline="0" dirty="0"/>
              <a:t> Terms - FYXX Forecast – Needs Update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85-490E-A1F0-BC57E76005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85-490E-A1F0-BC57E76005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85-490E-A1F0-BC57E76005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85-490E-A1F0-BC57E76005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PowerPoint]Sheet1'!$B$39:$B$42</c:f>
              <c:strCache>
                <c:ptCount val="4"/>
                <c:pt idx="0">
                  <c:v>N30</c:v>
                </c:pt>
                <c:pt idx="1">
                  <c:v>N60</c:v>
                </c:pt>
                <c:pt idx="2">
                  <c:v>N75</c:v>
                </c:pt>
                <c:pt idx="3">
                  <c:v>N90</c:v>
                </c:pt>
              </c:strCache>
            </c:strRef>
          </c:cat>
          <c:val>
            <c:numRef>
              <c:f>'[Chart in Microsoft PowerPoint]Sheet1'!$C$39:$C$42</c:f>
              <c:numCache>
                <c:formatCode>0%</c:formatCode>
                <c:ptCount val="4"/>
                <c:pt idx="0">
                  <c:v>0.1</c:v>
                </c:pt>
                <c:pt idx="1">
                  <c:v>0.52</c:v>
                </c:pt>
                <c:pt idx="2">
                  <c:v>0.05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85-490E-A1F0-BC57E7600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4-4143-8D10-8E1F08F0293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4-4143-8D10-8E1F08F0293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14-4143-8D10-8E1F08F0293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14-4143-8D10-8E1F08F029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Sheet1!$C$5:$C$9</c:f>
              <c:numCache>
                <c:formatCode>_("$"* #,##0.00_);_("$"* \(#,##0.00\);_("$"* "-"??_);_(@_)</c:formatCode>
                <c:ptCount val="5"/>
                <c:pt idx="0">
                  <c:v>0.18</c:v>
                </c:pt>
                <c:pt idx="1">
                  <c:v>-0.03</c:v>
                </c:pt>
                <c:pt idx="2">
                  <c:v>0.15</c:v>
                </c:pt>
                <c:pt idx="3">
                  <c:v>0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14-4143-8D10-8E1F08F02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168696"/>
        <c:axId val="631167384"/>
      </c:barChart>
      <c:catAx>
        <c:axId val="631168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631167384"/>
        <c:crosses val="autoZero"/>
        <c:auto val="1"/>
        <c:lblAlgn val="ctr"/>
        <c:lblOffset val="100"/>
        <c:noMultiLvlLbl val="0"/>
      </c:catAx>
      <c:valAx>
        <c:axId val="63116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16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dd46bdd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dd46bdde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gedd46bdde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>
            <a:spLocks noGrp="1"/>
          </p:cNvSpPr>
          <p:nvPr>
            <p:ph type="pic" idx="3"/>
          </p:nvPr>
        </p:nvSpPr>
        <p:spPr>
          <a:xfrm>
            <a:off x="83979" y="1903159"/>
            <a:ext cx="3931920" cy="328542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8006929" y="5493895"/>
            <a:ext cx="4117756" cy="60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rgbClr val="7D13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8862181" y="5980228"/>
            <a:ext cx="2407253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6B34330-7634-6347-A1C1-3019D5192ECB}"/>
              </a:ext>
            </a:extLst>
          </p:cNvPr>
          <p:cNvSpPr/>
          <p:nvPr userDrawn="1"/>
        </p:nvSpPr>
        <p:spPr>
          <a:xfrm>
            <a:off x="0" y="0"/>
            <a:ext cx="12192000" cy="377797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1">
            <a:extLst>
              <a:ext uri="{FF2B5EF4-FFF2-40B4-BE49-F238E27FC236}">
                <a16:creationId xmlns:a16="http://schemas.microsoft.com/office/drawing/2014/main" id="{2A3D2233-423E-0642-8C3D-1D2D7404B07E}"/>
              </a:ext>
            </a:extLst>
          </p:cNvPr>
          <p:cNvSpPr/>
          <p:nvPr userDrawn="1"/>
        </p:nvSpPr>
        <p:spPr>
          <a:xfrm>
            <a:off x="9895839" y="-1245"/>
            <a:ext cx="2296160" cy="379042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5445 w 2296160"/>
              <a:gd name="connsiteY0" fmla="*/ 0 h 754217"/>
              <a:gd name="connsiteX1" fmla="*/ 2296160 w 2296160"/>
              <a:gd name="connsiteY1" fmla="*/ 2475 h 754217"/>
              <a:gd name="connsiteX2" fmla="*/ 2296160 w 2296160"/>
              <a:gd name="connsiteY2" fmla="*/ 754217 h 754217"/>
              <a:gd name="connsiteX3" fmla="*/ 0 w 2296160"/>
              <a:gd name="connsiteY3" fmla="*/ 754217 h 754217"/>
              <a:gd name="connsiteX4" fmla="*/ 385445 w 2296160"/>
              <a:gd name="connsiteY4" fmla="*/ 0 h 7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4217">
                <a:moveTo>
                  <a:pt x="385445" y="0"/>
                </a:moveTo>
                <a:lnTo>
                  <a:pt x="2296160" y="2475"/>
                </a:lnTo>
                <a:lnTo>
                  <a:pt x="2296160" y="754217"/>
                </a:lnTo>
                <a:lnTo>
                  <a:pt x="0" y="754217"/>
                </a:lnTo>
                <a:lnTo>
                  <a:pt x="385445" y="0"/>
                </a:lnTo>
                <a:close/>
              </a:path>
            </a:pathLst>
          </a:cu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B677A5FF-2830-9F40-9CCE-1F6229063A82}"/>
              </a:ext>
            </a:extLst>
          </p:cNvPr>
          <p:cNvSpPr/>
          <p:nvPr userDrawn="1"/>
        </p:nvSpPr>
        <p:spPr>
          <a:xfrm>
            <a:off x="1301858" y="1725331"/>
            <a:ext cx="10890141" cy="109303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;p21">
            <a:extLst>
              <a:ext uri="{FF2B5EF4-FFF2-40B4-BE49-F238E27FC236}">
                <a16:creationId xmlns:a16="http://schemas.microsoft.com/office/drawing/2014/main" id="{D2E1AAAA-055C-514C-A7FC-559737E03E3C}"/>
              </a:ext>
            </a:extLst>
          </p:cNvPr>
          <p:cNvSpPr/>
          <p:nvPr userDrawn="1"/>
        </p:nvSpPr>
        <p:spPr>
          <a:xfrm>
            <a:off x="0" y="5258938"/>
            <a:ext cx="9829800" cy="109303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8F8F9A-C032-1D45-9B0C-E75F315422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8372" y="1903159"/>
            <a:ext cx="3931920" cy="328269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D3CF5-6630-0C4E-B0B6-71B17B7A0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2765" y="1903159"/>
            <a:ext cx="3931920" cy="328295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B421BB5-C988-9845-AF39-BD3407E55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7868"/>
            <a:ext cx="4147563" cy="915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10;p21">
            <a:extLst>
              <a:ext uri="{FF2B5EF4-FFF2-40B4-BE49-F238E27FC236}">
                <a16:creationId xmlns:a16="http://schemas.microsoft.com/office/drawing/2014/main" id="{4023C954-56FD-D744-9D82-ECD918A615B4}"/>
              </a:ext>
            </a:extLst>
          </p:cNvPr>
          <p:cNvSpPr/>
          <p:nvPr userDrawn="1"/>
        </p:nvSpPr>
        <p:spPr>
          <a:xfrm>
            <a:off x="0" y="0"/>
            <a:ext cx="10515600" cy="76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333127" y="234772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666DCF3D-67A7-8642-9003-2A90CDC25F5E}"/>
              </a:ext>
            </a:extLst>
          </p:cNvPr>
          <p:cNvSpPr/>
          <p:nvPr userDrawn="1"/>
        </p:nvSpPr>
        <p:spPr>
          <a:xfrm>
            <a:off x="0" y="859208"/>
            <a:ext cx="12192000" cy="683339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;p21">
            <a:extLst>
              <a:ext uri="{FF2B5EF4-FFF2-40B4-BE49-F238E27FC236}">
                <a16:creationId xmlns:a16="http://schemas.microsoft.com/office/drawing/2014/main" id="{863AAE0C-D654-E346-806B-93DAD32FCC83}"/>
              </a:ext>
            </a:extLst>
          </p:cNvPr>
          <p:cNvSpPr/>
          <p:nvPr userDrawn="1"/>
        </p:nvSpPr>
        <p:spPr>
          <a:xfrm>
            <a:off x="0" y="788186"/>
            <a:ext cx="12200266" cy="7102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E1D1-1E60-DC4C-983A-3FCF07A23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064939"/>
            <a:ext cx="4192588" cy="342900"/>
          </a:xfrm>
        </p:spPr>
        <p:txBody>
          <a:bodyPr>
            <a:noAutofit/>
          </a:bodyPr>
          <a:lstStyle>
            <a:lvl1pPr marL="14288" indent="-14288">
              <a:tabLst/>
              <a:defRPr sz="1400">
                <a:solidFill>
                  <a:schemeClr val="bg1"/>
                </a:solidFill>
              </a:defRPr>
            </a:lvl1pPr>
            <a:lvl2pPr marL="14288" indent="-14288">
              <a:tabLst/>
              <a:defRPr>
                <a:solidFill>
                  <a:schemeClr val="bg1"/>
                </a:solidFill>
              </a:defRPr>
            </a:lvl2pPr>
            <a:lvl3pPr marL="14288" indent="-14288">
              <a:tabLst/>
              <a:defRPr>
                <a:solidFill>
                  <a:schemeClr val="bg1"/>
                </a:solidFill>
              </a:defRPr>
            </a:lvl3pPr>
            <a:lvl4pPr marL="14288" indent="-14288">
              <a:tabLst/>
              <a:defRPr>
                <a:solidFill>
                  <a:schemeClr val="bg1"/>
                </a:solidFill>
              </a:defRPr>
            </a:lvl4pPr>
            <a:lvl5pPr marL="14288" indent="-142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Google Shape;10;p21">
            <a:extLst>
              <a:ext uri="{FF2B5EF4-FFF2-40B4-BE49-F238E27FC236}">
                <a16:creationId xmlns:a16="http://schemas.microsoft.com/office/drawing/2014/main" id="{B163918B-EBEF-E84A-B97A-B04C691D5CED}"/>
              </a:ext>
            </a:extLst>
          </p:cNvPr>
          <p:cNvSpPr/>
          <p:nvPr userDrawn="1"/>
        </p:nvSpPr>
        <p:spPr>
          <a:xfrm>
            <a:off x="2324746" y="1634123"/>
            <a:ext cx="9875520" cy="71022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4746-1A93-AD4F-8D3E-33DD55B93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75" y="1877133"/>
            <a:ext cx="3409950" cy="2635250"/>
          </a:xfrm>
        </p:spPr>
        <p:txBody>
          <a:bodyPr/>
          <a:lstStyle>
            <a:lvl1pPr marL="14288" indent="0">
              <a:tabLst/>
              <a:defRPr/>
            </a:lvl1pPr>
            <a:lvl2pPr marL="14288" indent="0">
              <a:tabLst/>
              <a:defRPr/>
            </a:lvl2pPr>
            <a:lvl3pPr marL="14288" indent="0">
              <a:tabLst/>
              <a:defRPr/>
            </a:lvl3pPr>
            <a:lvl4pPr marL="14288" indent="0">
              <a:tabLst/>
              <a:defRPr/>
            </a:lvl4pPr>
            <a:lvl5pPr marL="14288" indent="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452330" y="136526"/>
            <a:ext cx="10515600" cy="6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 rot="5400000">
            <a:off x="5385899" y="-4086104"/>
            <a:ext cx="36512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5" y="0"/>
            <a:ext cx="8676993" cy="868680"/>
          </a:xfrm>
          <a:noFill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389888"/>
            <a:ext cx="11301984" cy="496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1104" y="6367560"/>
            <a:ext cx="2844800" cy="365125"/>
          </a:xfrm>
        </p:spPr>
        <p:txBody>
          <a:bodyPr/>
          <a:lstStyle/>
          <a:p>
            <a:fld id="{C5483692-BF29-4723-A870-D212B65F4364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6351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8288" y="6356351"/>
            <a:ext cx="2844800" cy="365125"/>
          </a:xfrm>
        </p:spPr>
        <p:txBody>
          <a:bodyPr/>
          <a:lstStyle/>
          <a:p>
            <a:fld id="{30B38330-6E0A-1943-8F96-563938336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4629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53871"/>
            <a:ext cx="10363200" cy="8924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57F-7AAE-4586-BB18-35C8860FB7F0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12061212" cy="75174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310662" y="98913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Proprietary &amp; Confidential  </a:t>
            </a:r>
            <a:r>
              <a:rPr lang="en-US">
                <a:solidFill>
                  <a:srgbClr val="8A1A30"/>
                </a:solidFill>
              </a:rPr>
              <a:t> </a:t>
            </a:r>
            <a:r>
              <a:rPr lang="en-US" b="1">
                <a:solidFill>
                  <a:srgbClr val="8A1A30"/>
                </a:solidFill>
              </a:rPr>
              <a:t>|</a:t>
            </a:r>
            <a:r>
              <a:rPr lang="en-US">
                <a:solidFill>
                  <a:srgbClr val="8A1A30"/>
                </a:solidFill>
              </a:rPr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0DDD1B2-A5A4-5245-8430-4132326DB534}"/>
              </a:ext>
            </a:extLst>
          </p:cNvPr>
          <p:cNvSpPr/>
          <p:nvPr userDrawn="1"/>
        </p:nvSpPr>
        <p:spPr>
          <a:xfrm>
            <a:off x="10185089" y="-4128"/>
            <a:ext cx="2006911" cy="801344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3063 w 2296160"/>
              <a:gd name="connsiteY0" fmla="*/ 0 h 755870"/>
              <a:gd name="connsiteX1" fmla="*/ 2296160 w 2296160"/>
              <a:gd name="connsiteY1" fmla="*/ 4128 h 755870"/>
              <a:gd name="connsiteX2" fmla="*/ 2296160 w 2296160"/>
              <a:gd name="connsiteY2" fmla="*/ 755870 h 755870"/>
              <a:gd name="connsiteX3" fmla="*/ 0 w 2296160"/>
              <a:gd name="connsiteY3" fmla="*/ 755870 h 755870"/>
              <a:gd name="connsiteX4" fmla="*/ 383063 w 2296160"/>
              <a:gd name="connsiteY4" fmla="*/ 0 h 75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5870">
                <a:moveTo>
                  <a:pt x="383063" y="0"/>
                </a:moveTo>
                <a:lnTo>
                  <a:pt x="2296160" y="4128"/>
                </a:lnTo>
                <a:lnTo>
                  <a:pt x="2296160" y="755870"/>
                </a:lnTo>
                <a:lnTo>
                  <a:pt x="0" y="755870"/>
                </a:lnTo>
                <a:lnTo>
                  <a:pt x="3830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88AD381-F40A-4749-A7DD-EEF1549D4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r="71636" b="13042"/>
          <a:stretch/>
        </p:blipFill>
        <p:spPr>
          <a:xfrm>
            <a:off x="10362240" y="-172288"/>
            <a:ext cx="1698972" cy="1161421"/>
          </a:xfrm>
          <a:prstGeom prst="rect">
            <a:avLst/>
          </a:prstGeom>
          <a:effectLst/>
        </p:spPr>
      </p:pic>
      <p:sp>
        <p:nvSpPr>
          <p:cNvPr id="17" name="Google Shape;10;p21">
            <a:extLst>
              <a:ext uri="{FF2B5EF4-FFF2-40B4-BE49-F238E27FC236}">
                <a16:creationId xmlns:a16="http://schemas.microsoft.com/office/drawing/2014/main" id="{93FE7252-FCE2-BF47-BEB5-86613F578176}"/>
              </a:ext>
            </a:extLst>
          </p:cNvPr>
          <p:cNvSpPr/>
          <p:nvPr userDrawn="1"/>
        </p:nvSpPr>
        <p:spPr>
          <a:xfrm>
            <a:off x="-1" y="797216"/>
            <a:ext cx="12188952" cy="91440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BB0177-1262-8543-8079-4C66014B109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0323" y="6301591"/>
            <a:ext cx="1902332" cy="41988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4589C8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737223-1ECA-CB4A-B02E-68B1C8C75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806" y="763562"/>
            <a:ext cx="7676972" cy="607894"/>
          </a:xfrm>
        </p:spPr>
        <p:txBody>
          <a:bodyPr>
            <a:normAutofit/>
          </a:bodyPr>
          <a:lstStyle/>
          <a:p>
            <a:r>
              <a:rPr lang="en-US" dirty="0"/>
              <a:t>Strategic Commodity Review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95FF977-475A-8A45-B31C-12A074E00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984" y="6127102"/>
            <a:ext cx="2407253" cy="512762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/>
              <a:t>Site: </a:t>
            </a:r>
          </a:p>
        </p:txBody>
      </p:sp>
      <p:pic>
        <p:nvPicPr>
          <p:cNvPr id="7" name="Picture Placeholder 6" descr="A helicopter in the sky&#10;&#10;Description automatically generated with medium confidence">
            <a:extLst>
              <a:ext uri="{FF2B5EF4-FFF2-40B4-BE49-F238E27FC236}">
                <a16:creationId xmlns:a16="http://schemas.microsoft.com/office/drawing/2014/main" id="{26DA9FA0-BD2C-4CA4-BF4A-07DE16AF5FDC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3"/>
          <a:srcRect l="7720" r="7720"/>
          <a:stretch>
            <a:fillRect/>
          </a:stretch>
        </p:blipFill>
        <p:spPr/>
      </p:pic>
      <p:pic>
        <p:nvPicPr>
          <p:cNvPr id="12" name="Picture Placeholder 11" descr="A fighter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663C884A-C7AD-41CC-ABCC-763D42529D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2412" r="2412"/>
          <a:stretch>
            <a:fillRect/>
          </a:stretch>
        </p:blipFill>
        <p:spPr/>
      </p:pic>
      <p:pic>
        <p:nvPicPr>
          <p:cNvPr id="5" name="Picture Placeholder 4" descr="An airplane taking off&#10;&#10;Description automatically generated with low confidence">
            <a:extLst>
              <a:ext uri="{FF2B5EF4-FFF2-40B4-BE49-F238E27FC236}">
                <a16:creationId xmlns:a16="http://schemas.microsoft.com/office/drawing/2014/main" id="{9287B439-57E9-45A1-A92B-CBEE865158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8256" b="8256"/>
          <a:stretch>
            <a:fillRect/>
          </a:stretch>
        </p:blipFill>
        <p:spPr/>
      </p:pic>
      <p:sp>
        <p:nvSpPr>
          <p:cNvPr id="8" name="Subtitle 10">
            <a:extLst>
              <a:ext uri="{FF2B5EF4-FFF2-40B4-BE49-F238E27FC236}">
                <a16:creationId xmlns:a16="http://schemas.microsoft.com/office/drawing/2014/main" id="{F338911D-5851-4E60-9E2E-940C89DE1EED}"/>
              </a:ext>
            </a:extLst>
          </p:cNvPr>
          <p:cNvSpPr txBox="1">
            <a:spLocks/>
          </p:cNvSpPr>
          <p:nvPr/>
        </p:nvSpPr>
        <p:spPr>
          <a:xfrm>
            <a:off x="363984" y="5479187"/>
            <a:ext cx="4030463" cy="512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 sz="1800" b="0" i="0" u="none" strike="noStrike" cap="none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dirty="0"/>
              <a:t>Commodity:</a:t>
            </a:r>
          </a:p>
        </p:txBody>
      </p:sp>
      <p:sp>
        <p:nvSpPr>
          <p:cNvPr id="10" name="Subtitle 10">
            <a:extLst>
              <a:ext uri="{FF2B5EF4-FFF2-40B4-BE49-F238E27FC236}">
                <a16:creationId xmlns:a16="http://schemas.microsoft.com/office/drawing/2014/main" id="{CF0AFC1D-53D3-417E-AB1A-C33C5BDA7994}"/>
              </a:ext>
            </a:extLst>
          </p:cNvPr>
          <p:cNvSpPr txBox="1">
            <a:spLocks/>
          </p:cNvSpPr>
          <p:nvPr/>
        </p:nvSpPr>
        <p:spPr>
          <a:xfrm>
            <a:off x="9015761" y="6107067"/>
            <a:ext cx="2407253" cy="512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 sz="1800" b="0" i="0" u="none" strike="noStrike" cap="none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dirty="0"/>
              <a:t>Date:</a:t>
            </a:r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DC9063F5-BF84-4E99-AF2D-D73B9D7CC480}"/>
              </a:ext>
            </a:extLst>
          </p:cNvPr>
          <p:cNvSpPr txBox="1">
            <a:spLocks/>
          </p:cNvSpPr>
          <p:nvPr/>
        </p:nvSpPr>
        <p:spPr>
          <a:xfrm>
            <a:off x="9015762" y="5401940"/>
            <a:ext cx="2407253" cy="512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 sz="1800" b="0" i="0" u="none" strike="noStrike" cap="none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dirty="0"/>
              <a:t>By: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CF8F912-F60C-4B8F-AD53-390CEA44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EBF-AC85-43A4-8736-ABC5EFDE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5" y="-28281"/>
            <a:ext cx="8676993" cy="868680"/>
          </a:xfrm>
        </p:spPr>
        <p:txBody>
          <a:bodyPr/>
          <a:lstStyle/>
          <a:p>
            <a:r>
              <a:rPr lang="en-US"/>
              <a:t>SWOT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71964-E810-4A65-AE5B-161C23E4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1D3B4-1CBC-4323-8813-06D00DEA4CC3}"/>
              </a:ext>
            </a:extLst>
          </p:cNvPr>
          <p:cNvSpPr txBox="1"/>
          <p:nvPr/>
        </p:nvSpPr>
        <p:spPr>
          <a:xfrm>
            <a:off x="957375" y="5897441"/>
            <a:ext cx="988827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0707-B1F6-45E2-A7A3-41C992C4B733}"/>
              </a:ext>
            </a:extLst>
          </p:cNvPr>
          <p:cNvSpPr txBox="1"/>
          <p:nvPr/>
        </p:nvSpPr>
        <p:spPr>
          <a:xfrm>
            <a:off x="5913397" y="1186217"/>
            <a:ext cx="494413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/>
              <a:t>Weaknesses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59655-8244-4648-AA1C-48A1401F758D}"/>
              </a:ext>
            </a:extLst>
          </p:cNvPr>
          <p:cNvSpPr txBox="1"/>
          <p:nvPr/>
        </p:nvSpPr>
        <p:spPr>
          <a:xfrm>
            <a:off x="945494" y="1191215"/>
            <a:ext cx="494413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/>
              <a:t>Strengths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7F1AB3-8426-4A29-A5F3-C3CFCE296E90}"/>
              </a:ext>
            </a:extLst>
          </p:cNvPr>
          <p:cNvSpPr txBox="1"/>
          <p:nvPr/>
        </p:nvSpPr>
        <p:spPr>
          <a:xfrm>
            <a:off x="5913396" y="3507651"/>
            <a:ext cx="494413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/>
              <a:t>Threats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A9B65-3B45-432F-8D22-DF66719ED6A8}"/>
              </a:ext>
            </a:extLst>
          </p:cNvPr>
          <p:cNvSpPr txBox="1"/>
          <p:nvPr/>
        </p:nvSpPr>
        <p:spPr>
          <a:xfrm>
            <a:off x="957376" y="3499539"/>
            <a:ext cx="493225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/>
              <a:t>Opportunities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0F59C-5306-4D7E-A25F-E2F2AB019086}"/>
              </a:ext>
            </a:extLst>
          </p:cNvPr>
          <p:cNvSpPr txBox="1"/>
          <p:nvPr/>
        </p:nvSpPr>
        <p:spPr>
          <a:xfrm>
            <a:off x="1551709" y="1801091"/>
            <a:ext cx="345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Product Knowledge</a:t>
            </a:r>
          </a:p>
          <a:p>
            <a:r>
              <a:rPr lang="en-US" sz="1000"/>
              <a:t>Developing commodity buying teams</a:t>
            </a:r>
          </a:p>
          <a:p>
            <a:r>
              <a:rPr lang="en-US" sz="1000"/>
              <a:t>Strong  key supplier relationships</a:t>
            </a:r>
          </a:p>
          <a:p>
            <a:r>
              <a:rPr lang="en-US" sz="1000"/>
              <a:t>Overall good delivery and quality performance</a:t>
            </a:r>
          </a:p>
          <a:p>
            <a:r>
              <a:rPr lang="en-US" sz="1000"/>
              <a:t>Strong suite of mature product lines</a:t>
            </a:r>
          </a:p>
          <a:p>
            <a:r>
              <a:rPr lang="en-US" sz="1000"/>
              <a:t>NPI pipeline improving</a:t>
            </a:r>
          </a:p>
          <a:p>
            <a:r>
              <a:rPr lang="en-US" sz="1000"/>
              <a:t>TGI Strategic Sourcing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C25DE-7404-4233-8705-5E08A4A189C4}"/>
              </a:ext>
            </a:extLst>
          </p:cNvPr>
          <p:cNvSpPr txBox="1"/>
          <p:nvPr/>
        </p:nvSpPr>
        <p:spPr>
          <a:xfrm>
            <a:off x="6733309" y="1738857"/>
            <a:ext cx="3002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COVID business impact</a:t>
            </a:r>
          </a:p>
          <a:p>
            <a:r>
              <a:rPr lang="en-US" sz="1000"/>
              <a:t>Limited relationship with supply base</a:t>
            </a:r>
          </a:p>
          <a:p>
            <a:r>
              <a:rPr lang="en-US" sz="1000"/>
              <a:t>High inventory positions</a:t>
            </a:r>
          </a:p>
          <a:p>
            <a:r>
              <a:rPr lang="en-US" sz="1000"/>
              <a:t>Supplier capacity &amp; readiness post-COVID</a:t>
            </a:r>
          </a:p>
          <a:p>
            <a:r>
              <a:rPr lang="en-US" sz="1000"/>
              <a:t>High management of Outside Processes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70B00-4FCE-4390-9550-504406F6D4AD}"/>
              </a:ext>
            </a:extLst>
          </p:cNvPr>
          <p:cNvSpPr txBox="1"/>
          <p:nvPr/>
        </p:nvSpPr>
        <p:spPr>
          <a:xfrm>
            <a:off x="1551709" y="3871277"/>
            <a:ext cx="2995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Increase LTA coverage</a:t>
            </a:r>
          </a:p>
          <a:p>
            <a:r>
              <a:rPr lang="en-US" sz="1000"/>
              <a:t>LCC Sourcing</a:t>
            </a:r>
          </a:p>
          <a:p>
            <a:r>
              <a:rPr lang="en-US" sz="1000"/>
              <a:t>Strategy to increase YOY savings</a:t>
            </a:r>
          </a:p>
          <a:p>
            <a:r>
              <a:rPr lang="en-US" sz="1000"/>
              <a:t>Establish overall TGI strategic suppliers</a:t>
            </a:r>
          </a:p>
          <a:p>
            <a:r>
              <a:rPr lang="en-US" sz="1000"/>
              <a:t>Supply base consolidation</a:t>
            </a:r>
          </a:p>
          <a:p>
            <a:r>
              <a:rPr lang="en-US" sz="1000"/>
              <a:t>Value engineering</a:t>
            </a:r>
          </a:p>
          <a:p>
            <a:r>
              <a:rPr lang="en-US" sz="1000"/>
              <a:t>NPI collaboration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089F3-CDCF-42A5-AAAC-712E8B899FCC}"/>
              </a:ext>
            </a:extLst>
          </p:cNvPr>
          <p:cNvSpPr txBox="1"/>
          <p:nvPr/>
        </p:nvSpPr>
        <p:spPr>
          <a:xfrm>
            <a:off x="6733309" y="4116261"/>
            <a:ext cx="3526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Economic instability and rising raw material costs</a:t>
            </a:r>
          </a:p>
          <a:p>
            <a:r>
              <a:rPr lang="en-US" sz="1000"/>
              <a:t>Suppliers reluctant to new agreements</a:t>
            </a:r>
          </a:p>
          <a:p>
            <a:r>
              <a:rPr lang="en-US" sz="1000"/>
              <a:t>Raw material &amp; cold-start lead-time </a:t>
            </a:r>
          </a:p>
          <a:p>
            <a:r>
              <a:rPr lang="en-US" sz="1000"/>
              <a:t>Customer flow-down to TGI and to suppliers</a:t>
            </a:r>
          </a:p>
          <a:p>
            <a:r>
              <a:rPr lang="en-US" sz="1000"/>
              <a:t>Capacity in Special Process Houses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7B6D1-98E5-4B19-B623-9C268F31570E}"/>
              </a:ext>
            </a:extLst>
          </p:cNvPr>
          <p:cNvSpPr/>
          <p:nvPr/>
        </p:nvSpPr>
        <p:spPr>
          <a:xfrm rot="19422196">
            <a:off x="4786324" y="2888684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B35FB0E-BDB6-48FB-9504-1967867E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379179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EBF-AC85-43A4-8736-ABC5EFDE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Contracts – Existing and Planned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71964-E810-4A65-AE5B-161C23E4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1D3B4-1CBC-4323-8813-06D00DEA4CC3}"/>
              </a:ext>
            </a:extLst>
          </p:cNvPr>
          <p:cNvSpPr txBox="1"/>
          <p:nvPr/>
        </p:nvSpPr>
        <p:spPr>
          <a:xfrm>
            <a:off x="850605" y="5914694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0D8D6-F471-4E4F-B814-C908283C9AFD}"/>
              </a:ext>
            </a:extLst>
          </p:cNvPr>
          <p:cNvSpPr txBox="1"/>
          <p:nvPr/>
        </p:nvSpPr>
        <p:spPr>
          <a:xfrm>
            <a:off x="6923797" y="1976476"/>
            <a:ext cx="39689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of Contracts in Place: X</a:t>
            </a:r>
          </a:p>
          <a:p>
            <a:pPr algn="ctr"/>
            <a:r>
              <a:rPr lang="en-US" dirty="0"/>
              <a:t>% of Spend Under Contract: X%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83B7FA-44CB-4EBA-A3AC-239C9607FD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8713" y="4076700"/>
          <a:ext cx="63769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72344" imgH="1152543" progId="Excel.Sheet.12">
                  <p:embed/>
                </p:oleObj>
              </mc:Choice>
              <mc:Fallback>
                <p:oleObj name="Worksheet" r:id="rId2" imgW="6372344" imgH="1152543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83B7FA-44CB-4EBA-A3AC-239C9607F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8713" y="4076700"/>
                        <a:ext cx="6376987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94EA72-56B7-41FC-A7E3-6106C40BDD0F}"/>
              </a:ext>
            </a:extLst>
          </p:cNvPr>
          <p:cNvGraphicFramePr>
            <a:graphicFrameLocks/>
          </p:cNvGraphicFramePr>
          <p:nvPr/>
        </p:nvGraphicFramePr>
        <p:xfrm>
          <a:off x="161464" y="1099052"/>
          <a:ext cx="6353175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12B1ED2-AAA0-4092-8FE5-5BE15E7D0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33708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EBF-AC85-43A4-8736-ABC5EFDE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5" y="0"/>
            <a:ext cx="8676993" cy="868680"/>
          </a:xfrm>
        </p:spPr>
        <p:txBody>
          <a:bodyPr/>
          <a:lstStyle/>
          <a:p>
            <a:r>
              <a:rPr lang="en-US" dirty="0"/>
              <a:t>Payment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71964-E810-4A65-AE5B-161C23E4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1D3B4-1CBC-4323-8813-06D00DEA4CC3}"/>
              </a:ext>
            </a:extLst>
          </p:cNvPr>
          <p:cNvSpPr txBox="1"/>
          <p:nvPr/>
        </p:nvSpPr>
        <p:spPr>
          <a:xfrm>
            <a:off x="935447" y="5609800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A99F75-7ED1-479B-895E-781D4A3FC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51412"/>
              </p:ext>
            </p:extLst>
          </p:nvPr>
        </p:nvGraphicFramePr>
        <p:xfrm>
          <a:off x="576263" y="4054475"/>
          <a:ext cx="5087937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57599" imgH="1342871" progId="Excel.Sheet.12">
                  <p:embed/>
                </p:oleObj>
              </mc:Choice>
              <mc:Fallback>
                <p:oleObj name="Worksheet" r:id="rId2" imgW="4257599" imgH="1342871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BA99F75-7ED1-479B-895E-781D4A3FC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6263" y="4054475"/>
                        <a:ext cx="5087937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4413CA1-077E-4F59-8350-BE13DEB61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07937"/>
              </p:ext>
            </p:extLst>
          </p:nvPr>
        </p:nvGraphicFramePr>
        <p:xfrm>
          <a:off x="575793" y="1055622"/>
          <a:ext cx="5226596" cy="281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E4966A3-B98C-46F3-81B6-246407166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186038"/>
              </p:ext>
            </p:extLst>
          </p:nvPr>
        </p:nvGraphicFramePr>
        <p:xfrm>
          <a:off x="6842098" y="1033237"/>
          <a:ext cx="3754296" cy="205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8B07EC9-212C-4A41-A4B2-DB263597D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07558"/>
              </p:ext>
            </p:extLst>
          </p:nvPr>
        </p:nvGraphicFramePr>
        <p:xfrm>
          <a:off x="6842098" y="3389620"/>
          <a:ext cx="3754296" cy="205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23A6E44-E795-4D68-BC5D-A20F3F5FA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269850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1CCC-B8B0-423F-9A47-307109C0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1DE0-24DE-4BA4-94E4-6693654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0971-36AA-4098-B219-CBA8283C2496}"/>
              </a:ext>
            </a:extLst>
          </p:cNvPr>
          <p:cNvSpPr txBox="1"/>
          <p:nvPr/>
        </p:nvSpPr>
        <p:spPr>
          <a:xfrm>
            <a:off x="1146544" y="5804653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D645D-3CD0-4CA0-931B-74B1F067256E}"/>
              </a:ext>
            </a:extLst>
          </p:cNvPr>
          <p:cNvSpPr txBox="1"/>
          <p:nvPr/>
        </p:nvSpPr>
        <p:spPr>
          <a:xfrm>
            <a:off x="939209" y="4321019"/>
            <a:ext cx="4572000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              Savings           Headwinds      Net Savings        Gap to Target       Target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0A125BC-8A30-4050-A238-684FA63B7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6613" y="2757487"/>
          <a:ext cx="39433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43198" imgH="1342871" progId="Excel.Sheet.12">
                  <p:embed/>
                </p:oleObj>
              </mc:Choice>
              <mc:Fallback>
                <p:oleObj name="Worksheet" r:id="rId2" imgW="3943198" imgH="134287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0A125BC-8A30-4050-A238-684FA63B7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36613" y="2757487"/>
                        <a:ext cx="394335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CD7D76F-C7A4-440F-9501-908FE0B9E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982477"/>
              </p:ext>
            </p:extLst>
          </p:nvPr>
        </p:nvGraphicFramePr>
        <p:xfrm>
          <a:off x="939209" y="15478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940EF04-36FA-417B-8998-F878BE178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400841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1CCC-B8B0-423F-9A47-307109C0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Cost Sourcing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1DE0-24DE-4BA4-94E4-6693654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0971-36AA-4098-B219-CBA8283C2496}"/>
              </a:ext>
            </a:extLst>
          </p:cNvPr>
          <p:cNvSpPr txBox="1"/>
          <p:nvPr/>
        </p:nvSpPr>
        <p:spPr>
          <a:xfrm>
            <a:off x="1146544" y="5830866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63C080-B7B9-47A8-9604-BA739B6C9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" y="1333535"/>
            <a:ext cx="8440945" cy="41909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BF8782-C996-4854-B733-B31701E4B0E7}"/>
              </a:ext>
            </a:extLst>
          </p:cNvPr>
          <p:cNvSpPr txBox="1"/>
          <p:nvPr/>
        </p:nvSpPr>
        <p:spPr>
          <a:xfrm>
            <a:off x="2541181" y="1456660"/>
            <a:ext cx="1212111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Europe Spend</a:t>
            </a:r>
          </a:p>
          <a:p>
            <a:pPr algn="ctr"/>
            <a:r>
              <a:rPr lang="en-US" sz="1100" dirty="0"/>
              <a:t>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A9190-8D2F-408F-831F-6F05F8BEAC05}"/>
              </a:ext>
            </a:extLst>
          </p:cNvPr>
          <p:cNvSpPr txBox="1"/>
          <p:nvPr/>
        </p:nvSpPr>
        <p:spPr>
          <a:xfrm>
            <a:off x="385039" y="3295996"/>
            <a:ext cx="931132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North America</a:t>
            </a:r>
          </a:p>
          <a:p>
            <a:pPr algn="ctr"/>
            <a:r>
              <a:rPr lang="en-US" sz="1100" dirty="0"/>
              <a:t>Spend</a:t>
            </a:r>
          </a:p>
          <a:p>
            <a:pPr algn="ctr"/>
            <a:r>
              <a:rPr lang="en-US" sz="1100" dirty="0"/>
              <a:t>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6E547F-D6DC-474E-A55F-9723B22E2A46}"/>
              </a:ext>
            </a:extLst>
          </p:cNvPr>
          <p:cNvSpPr txBox="1"/>
          <p:nvPr/>
        </p:nvSpPr>
        <p:spPr>
          <a:xfrm>
            <a:off x="5068186" y="3632790"/>
            <a:ext cx="1130595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 Asia Spend</a:t>
            </a:r>
          </a:p>
          <a:p>
            <a:pPr algn="ctr"/>
            <a:r>
              <a:rPr lang="en-US" sz="1100" dirty="0"/>
              <a:t>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D93730-9756-4A3A-9A92-77D70367C7DC}"/>
              </a:ext>
            </a:extLst>
          </p:cNvPr>
          <p:cNvSpPr txBox="1"/>
          <p:nvPr/>
        </p:nvSpPr>
        <p:spPr>
          <a:xfrm>
            <a:off x="9194777" y="1204726"/>
            <a:ext cx="227182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Actions to improve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C3118C8-E9AC-4A11-930B-E9C02FD3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234350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1CCC-B8B0-423F-9A47-307109C0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-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1DE0-24DE-4BA4-94E4-6693654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0971-36AA-4098-B219-CBA8283C2496}"/>
              </a:ext>
            </a:extLst>
          </p:cNvPr>
          <p:cNvSpPr txBox="1"/>
          <p:nvPr/>
        </p:nvSpPr>
        <p:spPr>
          <a:xfrm>
            <a:off x="919716" y="5901946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EB8B1D-9B6B-43D3-A4AF-5804EE28EAFD}"/>
              </a:ext>
            </a:extLst>
          </p:cNvPr>
          <p:cNvCxnSpPr/>
          <p:nvPr/>
        </p:nvCxnSpPr>
        <p:spPr>
          <a:xfrm>
            <a:off x="5709684" y="108542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08894E-D365-4735-968C-96CD1B8DAB86}"/>
              </a:ext>
            </a:extLst>
          </p:cNvPr>
          <p:cNvCxnSpPr/>
          <p:nvPr/>
        </p:nvCxnSpPr>
        <p:spPr>
          <a:xfrm>
            <a:off x="5869172" y="1138585"/>
            <a:ext cx="0" cy="4699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388DDA-7B0E-4DCD-A591-0A6779586E7D}"/>
              </a:ext>
            </a:extLst>
          </p:cNvPr>
          <p:cNvCxnSpPr/>
          <p:nvPr/>
        </p:nvCxnSpPr>
        <p:spPr>
          <a:xfrm>
            <a:off x="850605" y="3382055"/>
            <a:ext cx="100477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6E437E-7260-433F-B1FF-47D1E19D7D18}"/>
              </a:ext>
            </a:extLst>
          </p:cNvPr>
          <p:cNvSpPr txBox="1"/>
          <p:nvPr/>
        </p:nvSpPr>
        <p:spPr>
          <a:xfrm>
            <a:off x="850605" y="1032259"/>
            <a:ext cx="4933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Project Description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47C67-719F-45D3-A604-7C43DC30E7AA}"/>
              </a:ext>
            </a:extLst>
          </p:cNvPr>
          <p:cNvSpPr txBox="1"/>
          <p:nvPr/>
        </p:nvSpPr>
        <p:spPr>
          <a:xfrm>
            <a:off x="850605" y="3626603"/>
            <a:ext cx="4720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Strategy Employed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2BEA6-2095-4379-9A58-8231DBC8866D}"/>
              </a:ext>
            </a:extLst>
          </p:cNvPr>
          <p:cNvSpPr txBox="1"/>
          <p:nvPr/>
        </p:nvSpPr>
        <p:spPr>
          <a:xfrm>
            <a:off x="6096000" y="1032259"/>
            <a:ext cx="4933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Outcome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2A011E-AA77-4E4F-A6BA-6A3A6B4EBECC}"/>
              </a:ext>
            </a:extLst>
          </p:cNvPr>
          <p:cNvSpPr txBox="1"/>
          <p:nvPr/>
        </p:nvSpPr>
        <p:spPr>
          <a:xfrm>
            <a:off x="6095999" y="3626074"/>
            <a:ext cx="4933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6BA2485-450E-469F-8292-B2791E44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317932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1CCC-B8B0-423F-9A47-307109C0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Assistance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12E2D-833E-4844-9FAC-CD2CAF3E8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043380"/>
            <a:ext cx="11301984" cy="4674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1DE0-24DE-4BA4-94E4-6693654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0971-36AA-4098-B219-CBA8283C2496}"/>
              </a:ext>
            </a:extLst>
          </p:cNvPr>
          <p:cNvSpPr txBox="1"/>
          <p:nvPr/>
        </p:nvSpPr>
        <p:spPr>
          <a:xfrm>
            <a:off x="1146544" y="5892106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B20F1-96B6-45EB-AD27-6DDF1BADD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323677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DA55F-4F5D-4C58-92FE-5734A954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BAA2D-ECF5-4F48-8C66-EDCE393AB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/>
              <a:t>Back Up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74CDC1E-9C60-49F5-B6B4-A31E4B12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186559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FC0A-4627-4B93-80E4-BC442DEB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6014E-64E3-46E7-AE5D-4E9BB39A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DBF7C-2B6A-4912-B9CB-CA7EDEAA82F8}"/>
              </a:ext>
            </a:extLst>
          </p:cNvPr>
          <p:cNvSpPr txBox="1"/>
          <p:nvPr/>
        </p:nvSpPr>
        <p:spPr>
          <a:xfrm>
            <a:off x="850605" y="1101654"/>
            <a:ext cx="25199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FYXX</a:t>
            </a:r>
          </a:p>
          <a:p>
            <a:r>
              <a:rPr lang="en-US" dirty="0"/>
              <a:t>Spend: $</a:t>
            </a:r>
          </a:p>
          <a:p>
            <a:r>
              <a:rPr lang="en-US" dirty="0"/>
              <a:t>No of Suppliers: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B2C27-1B00-418C-8702-7D4CBB96301D}"/>
              </a:ext>
            </a:extLst>
          </p:cNvPr>
          <p:cNvSpPr txBox="1"/>
          <p:nvPr/>
        </p:nvSpPr>
        <p:spPr>
          <a:xfrm>
            <a:off x="1085234" y="2753540"/>
            <a:ext cx="36742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Supplier by FYXX Spend (top 80%)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60668-4406-41FE-AC6D-D251A0959553}"/>
              </a:ext>
            </a:extLst>
          </p:cNvPr>
          <p:cNvSpPr txBox="1"/>
          <p:nvPr/>
        </p:nvSpPr>
        <p:spPr>
          <a:xfrm>
            <a:off x="6953692" y="3127156"/>
            <a:ext cx="38277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Overall Strategy statement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51B5E-74F8-4968-8F3A-0FF3082F2292}"/>
              </a:ext>
            </a:extLst>
          </p:cNvPr>
          <p:cNvSpPr txBox="1"/>
          <p:nvPr/>
        </p:nvSpPr>
        <p:spPr>
          <a:xfrm>
            <a:off x="3576084" y="1101654"/>
            <a:ext cx="251991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FYXX </a:t>
            </a:r>
          </a:p>
          <a:p>
            <a:r>
              <a:rPr lang="en-US" dirty="0"/>
              <a:t>Spend: $</a:t>
            </a:r>
          </a:p>
          <a:p>
            <a:r>
              <a:rPr lang="en-US" dirty="0"/>
              <a:t>No of Suppliers: </a:t>
            </a:r>
          </a:p>
          <a:p>
            <a:r>
              <a:rPr lang="en-US" dirty="0"/>
              <a:t>OTIF: %</a:t>
            </a:r>
          </a:p>
          <a:p>
            <a:r>
              <a:rPr lang="en-US" dirty="0"/>
              <a:t>Quality: 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B004EF-22CB-4C6A-9F6E-5E8C0A298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50624"/>
              </p:ext>
            </p:extLst>
          </p:nvPr>
        </p:nvGraphicFramePr>
        <p:xfrm>
          <a:off x="807486" y="3225591"/>
          <a:ext cx="4430823" cy="2882971"/>
        </p:xfrm>
        <a:graphic>
          <a:graphicData uri="http://schemas.openxmlformats.org/drawingml/2006/table">
            <a:tbl>
              <a:tblPr/>
              <a:tblGrid>
                <a:gridCol w="3205764">
                  <a:extLst>
                    <a:ext uri="{9D8B030D-6E8A-4147-A177-3AD203B41FA5}">
                      <a16:colId xmlns:a16="http://schemas.microsoft.com/office/drawing/2014/main" val="851336616"/>
                    </a:ext>
                  </a:extLst>
                </a:gridCol>
                <a:gridCol w="1225059">
                  <a:extLst>
                    <a:ext uri="{9D8B030D-6E8A-4147-A177-3AD203B41FA5}">
                      <a16:colId xmlns:a16="http://schemas.microsoft.com/office/drawing/2014/main" val="3990319201"/>
                    </a:ext>
                  </a:extLst>
                </a:gridCol>
              </a:tblGrid>
              <a:tr h="221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FYXX Spend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092401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135022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491561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22651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99597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825583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892774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220811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09681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868745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451388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755999"/>
                  </a:ext>
                </a:extLst>
              </a:tr>
              <a:tr h="2217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02782"/>
                  </a:ext>
                </a:extLst>
              </a:tr>
            </a:tbl>
          </a:graphicData>
        </a:graphic>
      </p:graphicFrame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9479712-291A-448C-9D11-BD4281F6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415180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2A28-1A95-4F76-96E9-1AEDC68C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Transformation Initiatives – Short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11242-7B09-4FA5-B92B-65127988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22E2E3A-B3D9-42F8-969C-B6235E460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2243" y="1261889"/>
          <a:ext cx="6828652" cy="4362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43658" imgH="3952849" progId="Excel.Sheet.12">
                  <p:embed/>
                </p:oleObj>
              </mc:Choice>
              <mc:Fallback>
                <p:oleObj name="Worksheet" r:id="rId2" imgW="6143658" imgH="3952849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22E2E3A-B3D9-42F8-969C-B6235E460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12243" y="1261889"/>
                        <a:ext cx="6828652" cy="4362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0A4C2D-4387-457A-A1FA-A0AD71DF4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25601"/>
              </p:ext>
            </p:extLst>
          </p:nvPr>
        </p:nvGraphicFramePr>
        <p:xfrm>
          <a:off x="451105" y="1594170"/>
          <a:ext cx="3790950" cy="337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90856" imgH="3076717" progId="Excel.Sheet.12">
                  <p:embed/>
                </p:oleObj>
              </mc:Choice>
              <mc:Fallback>
                <p:oleObj name="Worksheet" r:id="rId4" imgW="3790856" imgH="3076717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10A4C2D-4387-457A-A1FA-A0AD71DF4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105" y="1594170"/>
                        <a:ext cx="3790950" cy="3370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EB671-E11C-4FA6-8606-559904B20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65644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CE70-84FD-4A22-A1C4-37D476DE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Transformation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7AD45-0CC5-49DF-BAF2-9AAED791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8288" y="6356351"/>
            <a:ext cx="2844800" cy="365125"/>
          </a:xfrm>
        </p:spPr>
        <p:txBody>
          <a:bodyPr/>
          <a:lstStyle/>
          <a:p>
            <a:fld id="{30B38330-6E0A-1943-8F96-5639383368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0F629F-29D3-4F1C-9C59-B064258A648C}"/>
              </a:ext>
            </a:extLst>
          </p:cNvPr>
          <p:cNvSpPr/>
          <p:nvPr/>
        </p:nvSpPr>
        <p:spPr>
          <a:xfrm>
            <a:off x="1063878" y="1381093"/>
            <a:ext cx="1935125" cy="37107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Current State: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200" b="1" u="sng" dirty="0">
                <a:solidFill>
                  <a:schemeClr val="tx1"/>
                </a:solidFill>
              </a:rPr>
              <a:t>Productivity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What does the current state look like? (Long tail suppliers? Single sourcing? LCC $ spend)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1" u="sng" dirty="0">
                <a:solidFill>
                  <a:schemeClr val="tx1"/>
                </a:solidFill>
              </a:rPr>
              <a:t>Cash, Quality, Delivery</a:t>
            </a:r>
          </a:p>
          <a:p>
            <a:r>
              <a:rPr lang="en-US" sz="1200" dirty="0">
                <a:solidFill>
                  <a:schemeClr val="tx1"/>
                </a:solidFill>
              </a:rPr>
              <a:t>DPO</a:t>
            </a:r>
          </a:p>
          <a:p>
            <a:r>
              <a:rPr lang="en-US" sz="1200" dirty="0">
                <a:solidFill>
                  <a:schemeClr val="tx1"/>
                </a:solidFill>
              </a:rPr>
              <a:t>OTIF</a:t>
            </a:r>
          </a:p>
          <a:p>
            <a:r>
              <a:rPr lang="en-US" sz="1200" dirty="0">
                <a:solidFill>
                  <a:schemeClr val="tx1"/>
                </a:solidFill>
              </a:rPr>
              <a:t>Savings</a:t>
            </a:r>
          </a:p>
          <a:p>
            <a:r>
              <a:rPr lang="en-US" sz="1200" dirty="0">
                <a:solidFill>
                  <a:schemeClr val="tx1"/>
                </a:solidFill>
              </a:rPr>
              <a:t>Contract Coverage</a:t>
            </a:r>
          </a:p>
          <a:p>
            <a:r>
              <a:rPr lang="en-US" sz="1200" dirty="0">
                <a:solidFill>
                  <a:schemeClr val="tx1"/>
                </a:solidFill>
              </a:rPr>
              <a:t>(Drivers of poor performance)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1478770-0F93-491C-86D6-3D896B53BD2A}"/>
              </a:ext>
            </a:extLst>
          </p:cNvPr>
          <p:cNvSpPr/>
          <p:nvPr/>
        </p:nvSpPr>
        <p:spPr>
          <a:xfrm>
            <a:off x="3604548" y="2843073"/>
            <a:ext cx="754912" cy="7495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6A054C-A156-424E-8B63-142659EB7346}"/>
              </a:ext>
            </a:extLst>
          </p:cNvPr>
          <p:cNvSpPr/>
          <p:nvPr/>
        </p:nvSpPr>
        <p:spPr>
          <a:xfrm>
            <a:off x="7686717" y="2861677"/>
            <a:ext cx="754912" cy="7495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A094CB-8836-491B-9AC8-BE530AA12C93}"/>
              </a:ext>
            </a:extLst>
          </p:cNvPr>
          <p:cNvSpPr/>
          <p:nvPr/>
        </p:nvSpPr>
        <p:spPr>
          <a:xfrm>
            <a:off x="5000225" y="1381093"/>
            <a:ext cx="1935125" cy="37107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Future State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(1-3 yrs):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200" b="1" u="sng" dirty="0">
                <a:solidFill>
                  <a:schemeClr val="tx1"/>
                </a:solidFill>
              </a:rPr>
              <a:t>Productivity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What actions are needed to transform (part family strategies? Exit suppliers? LCC?)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1" u="sng" dirty="0">
                <a:solidFill>
                  <a:schemeClr val="tx1"/>
                </a:solidFill>
              </a:rPr>
              <a:t>Cash, Quality, Delivery</a:t>
            </a:r>
          </a:p>
          <a:p>
            <a:r>
              <a:rPr lang="en-US" sz="1200" dirty="0">
                <a:solidFill>
                  <a:schemeClr val="tx1"/>
                </a:solidFill>
              </a:rPr>
              <a:t>DPO</a:t>
            </a:r>
          </a:p>
          <a:p>
            <a:r>
              <a:rPr lang="en-US" sz="1200" dirty="0">
                <a:solidFill>
                  <a:schemeClr val="tx1"/>
                </a:solidFill>
              </a:rPr>
              <a:t>OTIF</a:t>
            </a:r>
          </a:p>
          <a:p>
            <a:r>
              <a:rPr lang="en-US" sz="1200" dirty="0">
                <a:solidFill>
                  <a:schemeClr val="tx1"/>
                </a:solidFill>
              </a:rPr>
              <a:t>Savings</a:t>
            </a:r>
          </a:p>
          <a:p>
            <a:r>
              <a:rPr lang="en-US" sz="1200" dirty="0">
                <a:solidFill>
                  <a:schemeClr val="tx1"/>
                </a:solidFill>
              </a:rPr>
              <a:t>LCC %</a:t>
            </a:r>
          </a:p>
          <a:p>
            <a:r>
              <a:rPr lang="en-US" sz="1200" dirty="0">
                <a:solidFill>
                  <a:schemeClr val="tx1"/>
                </a:solidFill>
              </a:rPr>
              <a:t>Contract Coverage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75DD4C-3131-439E-89F3-8762C8F97A38}"/>
              </a:ext>
            </a:extLst>
          </p:cNvPr>
          <p:cNvSpPr/>
          <p:nvPr/>
        </p:nvSpPr>
        <p:spPr>
          <a:xfrm>
            <a:off x="9192997" y="1381093"/>
            <a:ext cx="1935125" cy="37107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Ideal State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(3-5 yrs):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200" b="1" u="sng" dirty="0">
                <a:solidFill>
                  <a:schemeClr val="tx1"/>
                </a:solidFill>
              </a:rPr>
              <a:t>Productivity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What actions will be completed and what will that do to the commodity?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1" u="sng" dirty="0">
                <a:solidFill>
                  <a:schemeClr val="tx1"/>
                </a:solidFill>
              </a:rPr>
              <a:t>Cash, Quality, Delivery</a:t>
            </a:r>
          </a:p>
          <a:p>
            <a:r>
              <a:rPr lang="en-US" sz="1200" dirty="0">
                <a:solidFill>
                  <a:schemeClr val="tx1"/>
                </a:solidFill>
              </a:rPr>
              <a:t>DPO</a:t>
            </a:r>
          </a:p>
          <a:p>
            <a:r>
              <a:rPr lang="en-US" sz="1200" dirty="0">
                <a:solidFill>
                  <a:schemeClr val="tx1"/>
                </a:solidFill>
              </a:rPr>
              <a:t>OTIF</a:t>
            </a:r>
          </a:p>
          <a:p>
            <a:r>
              <a:rPr lang="en-US" sz="1200" dirty="0">
                <a:solidFill>
                  <a:schemeClr val="tx1"/>
                </a:solidFill>
              </a:rPr>
              <a:t>Savings</a:t>
            </a:r>
          </a:p>
          <a:p>
            <a:r>
              <a:rPr lang="en-US" sz="1200" dirty="0">
                <a:solidFill>
                  <a:schemeClr val="tx1"/>
                </a:solidFill>
              </a:rPr>
              <a:t>LCC %</a:t>
            </a:r>
          </a:p>
          <a:p>
            <a:r>
              <a:rPr lang="en-US" sz="1200" dirty="0">
                <a:solidFill>
                  <a:schemeClr val="tx1"/>
                </a:solidFill>
              </a:rPr>
              <a:t>Contract Coverage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D571037-E2CB-454D-8FD2-1DF04298D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93346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2A3C-69DA-4385-A1DB-C260F98B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E9E72-245F-4644-B6ED-9D9F7689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B38330-6E0A-1943-8F96-5639383368C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19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8919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6E3AA26-CD7E-496B-9FA9-1F89524EA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99916"/>
              </p:ext>
            </p:extLst>
          </p:nvPr>
        </p:nvGraphicFramePr>
        <p:xfrm>
          <a:off x="149225" y="1355725"/>
          <a:ext cx="1156970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44230" imgH="2076514" progId="Excel.Sheet.12">
                  <p:embed/>
                </p:oleObj>
              </mc:Choice>
              <mc:Fallback>
                <p:oleObj name="Worksheet" r:id="rId2" imgW="9944230" imgH="2076514" progId="Excel.Sheet.12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6E3AA26-CD7E-496B-9FA9-1F89524EA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225" y="1355725"/>
                        <a:ext cx="11569700" cy="232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74D85B-849C-40E3-9FC6-6174AA6B7030}"/>
              </a:ext>
            </a:extLst>
          </p:cNvPr>
          <p:cNvSpPr txBox="1"/>
          <p:nvPr/>
        </p:nvSpPr>
        <p:spPr>
          <a:xfrm>
            <a:off x="1146544" y="5043785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Tag Line​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09DCA-1ECA-4F47-85B7-BE0A296E7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60871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DA3E-7D7A-4FCC-958E-AC08413A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Spend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47A9C-BD23-4414-A0ED-31A3409C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5143AC-222F-4CB9-BBEA-5BE0EA674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991657"/>
              </p:ext>
            </p:extLst>
          </p:nvPr>
        </p:nvGraphicFramePr>
        <p:xfrm>
          <a:off x="5435" y="1634339"/>
          <a:ext cx="3421626" cy="319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F773E9-70B1-4C8B-BA03-676A32BE5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861267"/>
              </p:ext>
            </p:extLst>
          </p:nvPr>
        </p:nvGraphicFramePr>
        <p:xfrm>
          <a:off x="3619720" y="1088704"/>
          <a:ext cx="4483271" cy="453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9A63C6A-4398-45B8-A5F4-60B580587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92841"/>
              </p:ext>
            </p:extLst>
          </p:nvPr>
        </p:nvGraphicFramePr>
        <p:xfrm>
          <a:off x="8190328" y="1502339"/>
          <a:ext cx="3770614" cy="332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6B5D71-58DC-4A94-9F40-E5366AEF63FB}"/>
              </a:ext>
            </a:extLst>
          </p:cNvPr>
          <p:cNvSpPr txBox="1"/>
          <p:nvPr/>
        </p:nvSpPr>
        <p:spPr>
          <a:xfrm>
            <a:off x="1013808" y="5848353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Tag Line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8628012-9D71-4991-9F59-445A32B6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392219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0E6F-09E4-4D1C-B7D3-1682771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EFA3-E875-4101-9DA4-CEBB6415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BC2AB-BDE6-4A31-B9D2-6DCB545AFE11}"/>
              </a:ext>
            </a:extLst>
          </p:cNvPr>
          <p:cNvSpPr txBox="1"/>
          <p:nvPr/>
        </p:nvSpPr>
        <p:spPr>
          <a:xfrm>
            <a:off x="850605" y="5834796"/>
            <a:ext cx="98989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2331C6-EB2A-4BD8-B660-5D3844802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31338"/>
              </p:ext>
            </p:extLst>
          </p:nvPr>
        </p:nvGraphicFramePr>
        <p:xfrm>
          <a:off x="233917" y="997200"/>
          <a:ext cx="9271589" cy="468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62742" imgH="4314979" progId="Excel.Sheet.12">
                  <p:embed/>
                </p:oleObj>
              </mc:Choice>
              <mc:Fallback>
                <p:oleObj name="Worksheet" r:id="rId2" imgW="7362742" imgH="4314979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A2331C6-EB2A-4BD8-B660-5D3844802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917" y="997200"/>
                        <a:ext cx="9271589" cy="4684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2736340-83A0-4645-9EA3-C902F7726725}"/>
              </a:ext>
            </a:extLst>
          </p:cNvPr>
          <p:cNvSpPr txBox="1"/>
          <p:nvPr/>
        </p:nvSpPr>
        <p:spPr>
          <a:xfrm>
            <a:off x="9686261" y="1486080"/>
            <a:ext cx="227182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Actions to improve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835D2C5-4F05-4DA5-A20A-D3726F91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215883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EBF-AC85-43A4-8736-ABC5EFDE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Spend Rationalization – Exit Suppliers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71964-E810-4A65-AE5B-161C23E4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E9BAFD8-84F1-48B0-9C0D-70590DB8F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87568"/>
              </p:ext>
            </p:extLst>
          </p:nvPr>
        </p:nvGraphicFramePr>
        <p:xfrm>
          <a:off x="7018338" y="1060450"/>
          <a:ext cx="3843337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467086" imgH="2209967" progId="Excel.Sheet.12">
                  <p:embed/>
                </p:oleObj>
              </mc:Choice>
              <mc:Fallback>
                <p:oleObj name="Worksheet" r:id="rId2" imgW="3467086" imgH="2209967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E9BAFD8-84F1-48B0-9C0D-70590DB8F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8338" y="1060450"/>
                        <a:ext cx="3843337" cy="272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E07DCA-D7B5-4390-9664-97E9AB7D1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294132"/>
              </p:ext>
            </p:extLst>
          </p:nvPr>
        </p:nvGraphicFramePr>
        <p:xfrm>
          <a:off x="451104" y="1324876"/>
          <a:ext cx="5644895" cy="277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CCCAFE8-E241-4D87-891F-5B905C38CFA6}"/>
              </a:ext>
            </a:extLst>
          </p:cNvPr>
          <p:cNvSpPr txBox="1"/>
          <p:nvPr/>
        </p:nvSpPr>
        <p:spPr>
          <a:xfrm>
            <a:off x="1016259" y="5228518"/>
            <a:ext cx="988827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01698A9-8AB6-491A-8828-0BC6BDD4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339182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5E8A-C551-4F5D-A5B6-27937536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Cube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6A9C9-FD62-4F61-B5E5-F23441F4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8330-6E0A-1943-8F96-5639383368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E0652-3FDF-464A-86BA-513C6151E6FF}"/>
              </a:ext>
            </a:extLst>
          </p:cNvPr>
          <p:cNvSpPr txBox="1"/>
          <p:nvPr/>
        </p:nvSpPr>
        <p:spPr>
          <a:xfrm>
            <a:off x="243564" y="5891306"/>
            <a:ext cx="8676994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C9B71-9562-4425-A8D1-A9382CC3C22B}"/>
              </a:ext>
            </a:extLst>
          </p:cNvPr>
          <p:cNvSpPr txBox="1"/>
          <p:nvPr/>
        </p:nvSpPr>
        <p:spPr>
          <a:xfrm>
            <a:off x="1635628" y="929255"/>
            <a:ext cx="388088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Total: XX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6FDDC-C97A-497A-A18D-FF3DD26198DD}"/>
              </a:ext>
            </a:extLst>
          </p:cNvPr>
          <p:cNvSpPr txBox="1"/>
          <p:nvPr/>
        </p:nvSpPr>
        <p:spPr>
          <a:xfrm>
            <a:off x="5516513" y="928246"/>
            <a:ext cx="388088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Total: XX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7B201-5E22-47B1-9C06-9D19D26BEB6F}"/>
              </a:ext>
            </a:extLst>
          </p:cNvPr>
          <p:cNvSpPr txBox="1"/>
          <p:nvPr/>
        </p:nvSpPr>
        <p:spPr>
          <a:xfrm>
            <a:off x="5516514" y="2959568"/>
            <a:ext cx="388088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Total: XX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6EBA3-C182-4A28-8FBE-07E208B82A10}"/>
              </a:ext>
            </a:extLst>
          </p:cNvPr>
          <p:cNvSpPr txBox="1"/>
          <p:nvPr/>
        </p:nvSpPr>
        <p:spPr>
          <a:xfrm>
            <a:off x="1635629" y="2961589"/>
            <a:ext cx="388088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Total: XX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F06070D-EA31-4E56-A252-5D85B6A8C431}"/>
              </a:ext>
            </a:extLst>
          </p:cNvPr>
          <p:cNvSpPr/>
          <p:nvPr/>
        </p:nvSpPr>
        <p:spPr>
          <a:xfrm rot="10800000">
            <a:off x="451105" y="1020552"/>
            <a:ext cx="218746" cy="38548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90B1D-6E15-4291-9C76-E1FA7C9BBD09}"/>
              </a:ext>
            </a:extLst>
          </p:cNvPr>
          <p:cNvSpPr txBox="1"/>
          <p:nvPr/>
        </p:nvSpPr>
        <p:spPr>
          <a:xfrm rot="16200000">
            <a:off x="-1434009" y="2774902"/>
            <a:ext cx="335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Growth Readiness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3DFBC9-CB76-4246-984C-E23BE5DE2481}"/>
              </a:ext>
            </a:extLst>
          </p:cNvPr>
          <p:cNvSpPr txBox="1"/>
          <p:nvPr/>
        </p:nvSpPr>
        <p:spPr>
          <a:xfrm rot="16200000">
            <a:off x="-1353099" y="2989152"/>
            <a:ext cx="464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Capacity/Relationship/Contractual Risk</a:t>
            </a: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6C9852D1-08D6-41A1-A1C9-66E541963ACD}"/>
              </a:ext>
            </a:extLst>
          </p:cNvPr>
          <p:cNvSpPr/>
          <p:nvPr/>
        </p:nvSpPr>
        <p:spPr>
          <a:xfrm>
            <a:off x="1275696" y="1678943"/>
            <a:ext cx="244549" cy="3693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EABB8523-8BEE-40AC-9B14-E3F003AAB472}"/>
              </a:ext>
            </a:extLst>
          </p:cNvPr>
          <p:cNvSpPr/>
          <p:nvPr/>
        </p:nvSpPr>
        <p:spPr>
          <a:xfrm>
            <a:off x="1270381" y="3847639"/>
            <a:ext cx="244549" cy="255182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AB8F1B-AE89-4FDC-9029-0E2EF7D099D3}"/>
              </a:ext>
            </a:extLst>
          </p:cNvPr>
          <p:cNvSpPr txBox="1"/>
          <p:nvPr/>
        </p:nvSpPr>
        <p:spPr>
          <a:xfrm>
            <a:off x="8884390" y="1017575"/>
            <a:ext cx="377449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BE767-E928-437C-AB46-10C1BD94217F}"/>
              </a:ext>
            </a:extLst>
          </p:cNvPr>
          <p:cNvSpPr txBox="1"/>
          <p:nvPr/>
        </p:nvSpPr>
        <p:spPr>
          <a:xfrm>
            <a:off x="5003505" y="1017575"/>
            <a:ext cx="377449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59AC17-EACB-4616-B728-AC9B04A9CBB2}"/>
              </a:ext>
            </a:extLst>
          </p:cNvPr>
          <p:cNvSpPr txBox="1"/>
          <p:nvPr/>
        </p:nvSpPr>
        <p:spPr>
          <a:xfrm>
            <a:off x="8889753" y="3117141"/>
            <a:ext cx="377449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379AB1-5E85-4E59-AA46-7D4822604076}"/>
              </a:ext>
            </a:extLst>
          </p:cNvPr>
          <p:cNvSpPr txBox="1"/>
          <p:nvPr/>
        </p:nvSpPr>
        <p:spPr>
          <a:xfrm>
            <a:off x="5008868" y="3073505"/>
            <a:ext cx="377449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IV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B17D014-12B4-414C-9246-0BE10C38E19A}"/>
              </a:ext>
            </a:extLst>
          </p:cNvPr>
          <p:cNvSpPr/>
          <p:nvPr/>
        </p:nvSpPr>
        <p:spPr>
          <a:xfrm rot="16200000">
            <a:off x="5369246" y="1803232"/>
            <a:ext cx="183127" cy="73345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B9BD97-7CDD-48F9-A9D4-B48A3FA5D92A}"/>
              </a:ext>
            </a:extLst>
          </p:cNvPr>
          <p:cNvSpPr txBox="1"/>
          <p:nvPr/>
        </p:nvSpPr>
        <p:spPr>
          <a:xfrm>
            <a:off x="3838939" y="5562086"/>
            <a:ext cx="335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Quality Performance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BDB3B-83F6-4DF0-9EB6-9D993FA55F2C}"/>
              </a:ext>
            </a:extLst>
          </p:cNvPr>
          <p:cNvSpPr txBox="1"/>
          <p:nvPr/>
        </p:nvSpPr>
        <p:spPr>
          <a:xfrm>
            <a:off x="2752047" y="5025540"/>
            <a:ext cx="164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PPM &gt; XX or X Events</a:t>
            </a:r>
          </a:p>
          <a:p>
            <a:pPr algn="ctr"/>
            <a:r>
              <a:rPr lang="en-US" sz="1000" dirty="0"/>
              <a:t>OTD &lt; XX%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B771DE-80C0-4B5D-8875-0826D18CDA79}"/>
              </a:ext>
            </a:extLst>
          </p:cNvPr>
          <p:cNvSpPr txBox="1"/>
          <p:nvPr/>
        </p:nvSpPr>
        <p:spPr>
          <a:xfrm>
            <a:off x="6632932" y="5002194"/>
            <a:ext cx="164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PPM </a:t>
            </a:r>
            <a:r>
              <a:rPr lang="en-US" sz="1000" u="sng" dirty="0"/>
              <a:t>&gt;</a:t>
            </a:r>
            <a:r>
              <a:rPr lang="en-US" sz="1000" dirty="0"/>
              <a:t> XX or X Events</a:t>
            </a:r>
          </a:p>
          <a:p>
            <a:pPr algn="ctr"/>
            <a:r>
              <a:rPr lang="en-US" sz="1000" dirty="0"/>
              <a:t>OTD </a:t>
            </a:r>
            <a:r>
              <a:rPr lang="en-US" sz="1000" u="sng" dirty="0"/>
              <a:t>&gt;</a:t>
            </a:r>
            <a:r>
              <a:rPr lang="en-US" sz="1000" dirty="0"/>
              <a:t>XX%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5B83C-ACD0-443C-9422-643DC8656A7F}"/>
              </a:ext>
            </a:extLst>
          </p:cNvPr>
          <p:cNvSpPr txBox="1"/>
          <p:nvPr/>
        </p:nvSpPr>
        <p:spPr>
          <a:xfrm>
            <a:off x="9742684" y="1122208"/>
            <a:ext cx="2271822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Actions to improve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30B76A-0938-4663-A547-2FFB0AC7CE1D}"/>
              </a:ext>
            </a:extLst>
          </p:cNvPr>
          <p:cNvSpPr txBox="1"/>
          <p:nvPr/>
        </p:nvSpPr>
        <p:spPr>
          <a:xfrm>
            <a:off x="5003505" y="252864"/>
            <a:ext cx="328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II = poor performance: ok relationship &amp; no price risk</a:t>
            </a:r>
          </a:p>
          <a:p>
            <a:r>
              <a:rPr lang="en-US" sz="800" dirty="0"/>
              <a:t>III = good performance: price/relationship risk, or capacity issues</a:t>
            </a:r>
          </a:p>
          <a:p>
            <a:r>
              <a:rPr lang="en-US" sz="800" dirty="0"/>
              <a:t>IV = poor performance: price/relationship risk, or capacity issues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E95CE659-335F-481C-8CD5-BE945A81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18" y="6406858"/>
            <a:ext cx="4826631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7.6 (b) Strategic Review Template - Revision A Effective Date 09/1/2022</a:t>
            </a:r>
          </a:p>
        </p:txBody>
      </p:sp>
    </p:spTree>
    <p:extLst>
      <p:ext uri="{BB962C8B-B14F-4D97-AF65-F5344CB8AC3E}">
        <p14:creationId xmlns:p14="http://schemas.microsoft.com/office/powerpoint/2010/main" val="408445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760E93C57CA40B9F0939AAF697E4A" ma:contentTypeVersion="7" ma:contentTypeDescription="Create a new document." ma:contentTypeScope="" ma:versionID="bcdbea4d739bf301500fe46fdd6281cb">
  <xsd:schema xmlns:xsd="http://www.w3.org/2001/XMLSchema" xmlns:xs="http://www.w3.org/2001/XMLSchema" xmlns:p="http://schemas.microsoft.com/office/2006/metadata/properties" xmlns:ns2="39e0785f-9f84-4ed4-9f73-16459f50ab9e" targetNamespace="http://schemas.microsoft.com/office/2006/metadata/properties" ma:root="true" ma:fieldsID="cd56849b12f3f3057a9fcbb621c4e9d8" ns2:_="">
    <xsd:import namespace="39e0785f-9f84-4ed4-9f73-16459f50ab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0785f-9f84-4ed4-9f73-16459f50a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4D1616-67FA-4174-A12B-F7016DC82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0785f-9f84-4ed4-9f73-16459f50a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1B4ED6-F77B-4926-ADA3-598320B7F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B03AD-0742-4D49-9230-02E2421BC48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13383</TotalTime>
  <Words>777</Words>
  <Application>Microsoft Office PowerPoint</Application>
  <PresentationFormat>Widescreen</PresentationFormat>
  <Paragraphs>290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Office Theme</vt:lpstr>
      <vt:lpstr>Worksheet</vt:lpstr>
      <vt:lpstr>Strategic Commodity Review</vt:lpstr>
      <vt:lpstr>Executive Summary</vt:lpstr>
      <vt:lpstr>Transformation Initiatives – Short Term</vt:lpstr>
      <vt:lpstr>Commodity Transformation</vt:lpstr>
      <vt:lpstr>Part Families</vt:lpstr>
      <vt:lpstr>Spend Breakdown</vt:lpstr>
      <vt:lpstr>Supplier Dashboard</vt:lpstr>
      <vt:lpstr>Spend Rationalization – Exit Suppliers</vt:lpstr>
      <vt:lpstr>Risk Cube</vt:lpstr>
      <vt:lpstr>SWOT Analysis</vt:lpstr>
      <vt:lpstr>Contracts – Existing and Planned</vt:lpstr>
      <vt:lpstr>Payment Terms</vt:lpstr>
      <vt:lpstr>Savings</vt:lpstr>
      <vt:lpstr>Low Cost Sourcing</vt:lpstr>
      <vt:lpstr>Project - Template</vt:lpstr>
      <vt:lpstr>Leadership Assistance Required</vt:lpstr>
      <vt:lpstr>Back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St. Hilaire</dc:creator>
  <cp:lastModifiedBy>Shires, Mark W.</cp:lastModifiedBy>
  <cp:revision>30</cp:revision>
  <dcterms:created xsi:type="dcterms:W3CDTF">2021-08-23T16:50:49Z</dcterms:created>
  <dcterms:modified xsi:type="dcterms:W3CDTF">2022-08-19T18:43:33Z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0x01010000D760E93C57CA40B9F0939AAF697E4A</vt:lpwstr>
  </property>
</Properties>
</file>