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7" r:id="rId2"/>
    <p:sldId id="274" r:id="rId3"/>
    <p:sldId id="275" r:id="rId4"/>
    <p:sldId id="276" r:id="rId5"/>
    <p:sldId id="277" r:id="rId6"/>
    <p:sldId id="278" r:id="rId7"/>
    <p:sldId id="279" r:id="rId8"/>
    <p:sldId id="282" r:id="rId9"/>
    <p:sldId id="283" r:id="rId10"/>
    <p:sldId id="284" r:id="rId11"/>
    <p:sldId id="280" r:id="rId12"/>
    <p:sldId id="28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8"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6F3DD-65F6-4AD1-B232-1E06156E00D5}" type="datetimeFigureOut">
              <a:rPr lang="en-US" smtClean="0"/>
              <a:pPr/>
              <a:t>1/23/2018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3E61B-A088-46AC-BAAC-041BE823730E}" type="slidenum">
              <a:rPr lang="en-US" smtClean="0"/>
              <a:pPr/>
              <a:t>‹#›</a:t>
            </a:fld>
            <a:endParaRPr lang="en-US"/>
          </a:p>
        </p:txBody>
      </p:sp>
    </p:spTree>
    <p:extLst>
      <p:ext uri="{BB962C8B-B14F-4D97-AF65-F5344CB8AC3E}">
        <p14:creationId xmlns:p14="http://schemas.microsoft.com/office/powerpoint/2010/main" val="3081723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13E61B-A088-46AC-BAAC-041BE823730E}" type="slidenum">
              <a:rPr lang="en-US" smtClean="0"/>
              <a:pPr/>
              <a:t>1</a:t>
            </a:fld>
            <a:endParaRPr lang="en-US"/>
          </a:p>
        </p:txBody>
      </p:sp>
    </p:spTree>
    <p:extLst>
      <p:ext uri="{BB962C8B-B14F-4D97-AF65-F5344CB8AC3E}">
        <p14:creationId xmlns:p14="http://schemas.microsoft.com/office/powerpoint/2010/main" val="143680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TSCMT 3.5</a:t>
            </a:r>
          </a:p>
        </p:txBody>
      </p:sp>
      <p:sp>
        <p:nvSpPr>
          <p:cNvPr id="5" name="Footer Placeholder 4"/>
          <p:cNvSpPr>
            <a:spLocks noGrp="1"/>
          </p:cNvSpPr>
          <p:nvPr>
            <p:ph type="ftr" sz="quarter" idx="11"/>
          </p:nvPr>
        </p:nvSpPr>
        <p:spPr/>
        <p:txBody>
          <a:bodyPr/>
          <a:lstStyle/>
          <a:p>
            <a:r>
              <a:rPr lang="en-US"/>
              <a:t>Approved by: F Mariot  Approval date: 12/13/2017 Revision:  A</a:t>
            </a:r>
          </a:p>
        </p:txBody>
      </p:sp>
      <p:sp>
        <p:nvSpPr>
          <p:cNvPr id="6" name="Slide Number Placeholder 5"/>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2456567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TSCMT 3.5</a:t>
            </a:r>
          </a:p>
        </p:txBody>
      </p:sp>
      <p:sp>
        <p:nvSpPr>
          <p:cNvPr id="5" name="Footer Placeholder 4"/>
          <p:cNvSpPr>
            <a:spLocks noGrp="1"/>
          </p:cNvSpPr>
          <p:nvPr>
            <p:ph type="ftr" sz="quarter" idx="11"/>
          </p:nvPr>
        </p:nvSpPr>
        <p:spPr/>
        <p:txBody>
          <a:bodyPr/>
          <a:lstStyle/>
          <a:p>
            <a:r>
              <a:rPr lang="en-US"/>
              <a:t>Approved by: F Mariot  Approval date: 12/13/2017 Revision:  A</a:t>
            </a:r>
          </a:p>
        </p:txBody>
      </p:sp>
      <p:sp>
        <p:nvSpPr>
          <p:cNvPr id="6" name="Slide Number Placeholder 5"/>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3176298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TSCMT 3.5</a:t>
            </a:r>
          </a:p>
        </p:txBody>
      </p:sp>
      <p:sp>
        <p:nvSpPr>
          <p:cNvPr id="5" name="Footer Placeholder 4"/>
          <p:cNvSpPr>
            <a:spLocks noGrp="1"/>
          </p:cNvSpPr>
          <p:nvPr>
            <p:ph type="ftr" sz="quarter" idx="11"/>
          </p:nvPr>
        </p:nvSpPr>
        <p:spPr/>
        <p:txBody>
          <a:bodyPr/>
          <a:lstStyle/>
          <a:p>
            <a:r>
              <a:rPr lang="en-US"/>
              <a:t>Approved by: F Mariot  Approval date: 12/13/2017 Revision:  A</a:t>
            </a:r>
          </a:p>
        </p:txBody>
      </p:sp>
      <p:sp>
        <p:nvSpPr>
          <p:cNvPr id="6" name="Slide Number Placeholder 5"/>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94259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TSCMT 3.5</a:t>
            </a:r>
          </a:p>
        </p:txBody>
      </p:sp>
      <p:sp>
        <p:nvSpPr>
          <p:cNvPr id="5" name="Footer Placeholder 4"/>
          <p:cNvSpPr>
            <a:spLocks noGrp="1"/>
          </p:cNvSpPr>
          <p:nvPr>
            <p:ph type="ftr" sz="quarter" idx="11"/>
          </p:nvPr>
        </p:nvSpPr>
        <p:spPr/>
        <p:txBody>
          <a:bodyPr/>
          <a:lstStyle/>
          <a:p>
            <a:r>
              <a:rPr lang="en-US"/>
              <a:t>Approved by: F Mariot  Approval date: 12/13/2017 Revision:  A</a:t>
            </a:r>
          </a:p>
        </p:txBody>
      </p:sp>
      <p:sp>
        <p:nvSpPr>
          <p:cNvPr id="6" name="Slide Number Placeholder 5"/>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2886696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TSCMT 3.5</a:t>
            </a:r>
          </a:p>
        </p:txBody>
      </p:sp>
      <p:sp>
        <p:nvSpPr>
          <p:cNvPr id="5" name="Footer Placeholder 4"/>
          <p:cNvSpPr>
            <a:spLocks noGrp="1"/>
          </p:cNvSpPr>
          <p:nvPr>
            <p:ph type="ftr" sz="quarter" idx="11"/>
          </p:nvPr>
        </p:nvSpPr>
        <p:spPr/>
        <p:txBody>
          <a:bodyPr/>
          <a:lstStyle/>
          <a:p>
            <a:r>
              <a:rPr lang="en-US"/>
              <a:t>Approved by: F Mariot  Approval date: 12/13/2017 Revision:  A</a:t>
            </a:r>
          </a:p>
        </p:txBody>
      </p:sp>
      <p:sp>
        <p:nvSpPr>
          <p:cNvPr id="6" name="Slide Number Placeholder 5"/>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411537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TSCMT 3.5</a:t>
            </a:r>
          </a:p>
        </p:txBody>
      </p:sp>
      <p:sp>
        <p:nvSpPr>
          <p:cNvPr id="6" name="Footer Placeholder 5"/>
          <p:cNvSpPr>
            <a:spLocks noGrp="1"/>
          </p:cNvSpPr>
          <p:nvPr>
            <p:ph type="ftr" sz="quarter" idx="11"/>
          </p:nvPr>
        </p:nvSpPr>
        <p:spPr/>
        <p:txBody>
          <a:bodyPr/>
          <a:lstStyle/>
          <a:p>
            <a:r>
              <a:rPr lang="en-US"/>
              <a:t>Approved by: F Mariot  Approval date: 12/13/2017 Revision:  A</a:t>
            </a:r>
          </a:p>
        </p:txBody>
      </p:sp>
      <p:sp>
        <p:nvSpPr>
          <p:cNvPr id="7" name="Slide Number Placeholder 6"/>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251124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TSCMT 3.5</a:t>
            </a:r>
          </a:p>
        </p:txBody>
      </p:sp>
      <p:sp>
        <p:nvSpPr>
          <p:cNvPr id="8" name="Footer Placeholder 7"/>
          <p:cNvSpPr>
            <a:spLocks noGrp="1"/>
          </p:cNvSpPr>
          <p:nvPr>
            <p:ph type="ftr" sz="quarter" idx="11"/>
          </p:nvPr>
        </p:nvSpPr>
        <p:spPr/>
        <p:txBody>
          <a:bodyPr/>
          <a:lstStyle/>
          <a:p>
            <a:r>
              <a:rPr lang="en-US"/>
              <a:t>Approved by: F Mariot  Approval date: 12/13/2017 Revision:  A</a:t>
            </a:r>
          </a:p>
        </p:txBody>
      </p:sp>
      <p:sp>
        <p:nvSpPr>
          <p:cNvPr id="9" name="Slide Number Placeholder 8"/>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315048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TSCMT 3.5</a:t>
            </a:r>
          </a:p>
        </p:txBody>
      </p:sp>
      <p:sp>
        <p:nvSpPr>
          <p:cNvPr id="4" name="Footer Placeholder 3"/>
          <p:cNvSpPr>
            <a:spLocks noGrp="1"/>
          </p:cNvSpPr>
          <p:nvPr>
            <p:ph type="ftr" sz="quarter" idx="11"/>
          </p:nvPr>
        </p:nvSpPr>
        <p:spPr/>
        <p:txBody>
          <a:bodyPr/>
          <a:lstStyle/>
          <a:p>
            <a:r>
              <a:rPr lang="en-US"/>
              <a:t>Approved by: F Mariot  Approval date: 12/13/2017 Revision:  A</a:t>
            </a:r>
          </a:p>
        </p:txBody>
      </p:sp>
      <p:sp>
        <p:nvSpPr>
          <p:cNvPr id="5" name="Slide Number Placeholder 4"/>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223086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TSCMT 3.5</a:t>
            </a:r>
          </a:p>
        </p:txBody>
      </p:sp>
      <p:sp>
        <p:nvSpPr>
          <p:cNvPr id="3" name="Footer Placeholder 2"/>
          <p:cNvSpPr>
            <a:spLocks noGrp="1"/>
          </p:cNvSpPr>
          <p:nvPr>
            <p:ph type="ftr" sz="quarter" idx="11"/>
          </p:nvPr>
        </p:nvSpPr>
        <p:spPr/>
        <p:txBody>
          <a:bodyPr/>
          <a:lstStyle/>
          <a:p>
            <a:r>
              <a:rPr lang="en-US"/>
              <a:t>Approved by: F Mariot  Approval date: 12/13/2017 Revision:  A</a:t>
            </a:r>
          </a:p>
        </p:txBody>
      </p:sp>
      <p:sp>
        <p:nvSpPr>
          <p:cNvPr id="4" name="Slide Number Placeholder 3"/>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1415034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TSCMT 3.5</a:t>
            </a:r>
          </a:p>
        </p:txBody>
      </p:sp>
      <p:sp>
        <p:nvSpPr>
          <p:cNvPr id="6" name="Footer Placeholder 5"/>
          <p:cNvSpPr>
            <a:spLocks noGrp="1"/>
          </p:cNvSpPr>
          <p:nvPr>
            <p:ph type="ftr" sz="quarter" idx="11"/>
          </p:nvPr>
        </p:nvSpPr>
        <p:spPr/>
        <p:txBody>
          <a:bodyPr/>
          <a:lstStyle/>
          <a:p>
            <a:r>
              <a:rPr lang="en-US"/>
              <a:t>Approved by: F Mariot  Approval date: 12/13/2017 Revision:  A</a:t>
            </a:r>
          </a:p>
        </p:txBody>
      </p:sp>
      <p:sp>
        <p:nvSpPr>
          <p:cNvPr id="7" name="Slide Number Placeholder 6"/>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360651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TSCMT 3.5</a:t>
            </a:r>
          </a:p>
        </p:txBody>
      </p:sp>
      <p:sp>
        <p:nvSpPr>
          <p:cNvPr id="6" name="Footer Placeholder 5"/>
          <p:cNvSpPr>
            <a:spLocks noGrp="1"/>
          </p:cNvSpPr>
          <p:nvPr>
            <p:ph type="ftr" sz="quarter" idx="11"/>
          </p:nvPr>
        </p:nvSpPr>
        <p:spPr/>
        <p:txBody>
          <a:bodyPr/>
          <a:lstStyle/>
          <a:p>
            <a:r>
              <a:rPr lang="en-US"/>
              <a:t>Approved by: F Mariot  Approval date: 12/13/2017 Revision:  A</a:t>
            </a:r>
          </a:p>
        </p:txBody>
      </p:sp>
      <p:sp>
        <p:nvSpPr>
          <p:cNvPr id="7" name="Slide Number Placeholder 6"/>
          <p:cNvSpPr>
            <a:spLocks noGrp="1"/>
          </p:cNvSpPr>
          <p:nvPr>
            <p:ph type="sldNum" sz="quarter" idx="12"/>
          </p:nvPr>
        </p:nvSpPr>
        <p:spPr/>
        <p:txBody>
          <a:bodyPr/>
          <a:lstStyle/>
          <a:p>
            <a:fld id="{84FA8568-14CA-42AA-9963-CE818B5D5A90}" type="slidenum">
              <a:rPr lang="en-US" smtClean="0"/>
              <a:pPr/>
              <a:t>‹#›</a:t>
            </a:fld>
            <a:endParaRPr lang="en-US"/>
          </a:p>
        </p:txBody>
      </p:sp>
    </p:spTree>
    <p:extLst>
      <p:ext uri="{BB962C8B-B14F-4D97-AF65-F5344CB8AC3E}">
        <p14:creationId xmlns:p14="http://schemas.microsoft.com/office/powerpoint/2010/main" val="274931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TSCMT 3.5</a:t>
            </a: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Approved by: F Mariot  Approval date: 12/13/2017 Revision:  A</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A8568-14CA-42AA-9963-CE818B5D5A90}" type="slidenum">
              <a:rPr lang="en-US" smtClean="0"/>
              <a:pPr/>
              <a:t>‹#›</a:t>
            </a:fld>
            <a:endParaRPr lang="en-US"/>
          </a:p>
        </p:txBody>
      </p:sp>
    </p:spTree>
    <p:extLst>
      <p:ext uri="{BB962C8B-B14F-4D97-AF65-F5344CB8AC3E}">
        <p14:creationId xmlns:p14="http://schemas.microsoft.com/office/powerpoint/2010/main" val="3024746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20975"/>
            <a:ext cx="7772400" cy="1470025"/>
          </a:xfrm>
        </p:spPr>
        <p:txBody>
          <a:bodyPr>
            <a:normAutofit/>
          </a:bodyPr>
          <a:lstStyle/>
          <a:p>
            <a:pPr algn="l"/>
            <a:r>
              <a:rPr lang="en-US" sz="2700" dirty="0"/>
              <a:t>Supplier Complete Application – TSCMT 3.5</a:t>
            </a:r>
            <a:br>
              <a:rPr lang="en-US" sz="2700" dirty="0"/>
            </a:br>
            <a:r>
              <a:rPr lang="en-US" sz="2000" dirty="0"/>
              <a:t>Scope: Instructions for the Supplier on accessing and completing the application</a:t>
            </a:r>
            <a:endParaRPr lang="en-US" sz="3200" dirty="0"/>
          </a:p>
        </p:txBody>
      </p:sp>
      <p:pic>
        <p:nvPicPr>
          <p:cNvPr id="4" name="Picture 11" descr="TG_2C.jpg"/>
          <p:cNvPicPr>
            <a:picLocks noChangeAspect="1"/>
          </p:cNvPicPr>
          <p:nvPr/>
        </p:nvPicPr>
        <p:blipFill>
          <a:blip r:embed="rId5" cstate="print"/>
          <a:srcRect/>
          <a:stretch>
            <a:fillRect/>
          </a:stretch>
        </p:blipFill>
        <p:spPr bwMode="auto">
          <a:xfrm>
            <a:off x="285874" y="652689"/>
            <a:ext cx="2160588" cy="677863"/>
          </a:xfrm>
          <a:prstGeom prst="rect">
            <a:avLst/>
          </a:prstGeom>
          <a:noFill/>
          <a:ln w="9525">
            <a:noFill/>
            <a:miter lim="800000"/>
            <a:headEnd/>
            <a:tailEnd/>
          </a:ln>
        </p:spPr>
      </p:pic>
      <p:sp>
        <p:nvSpPr>
          <p:cNvPr id="5" name="Rectangle 8"/>
          <p:cNvSpPr>
            <a:spLocks noChangeArrowheads="1"/>
          </p:cNvSpPr>
          <p:nvPr>
            <p:custDataLst>
              <p:tags r:id="rId1"/>
            </p:custDataLst>
          </p:nvPr>
        </p:nvSpPr>
        <p:spPr bwMode="auto">
          <a:xfrm flipV="1">
            <a:off x="265113" y="2036763"/>
            <a:ext cx="8613775" cy="74612"/>
          </a:xfrm>
          <a:prstGeom prst="rect">
            <a:avLst/>
          </a:prstGeom>
          <a:solidFill>
            <a:srgbClr val="000000"/>
          </a:solidFill>
          <a:ln w="9525">
            <a:noFill/>
            <a:miter lim="800000"/>
            <a:headEnd/>
            <a:tailEnd/>
          </a:ln>
        </p:spPr>
        <p:txBody>
          <a:bodyPr/>
          <a:lstStyle/>
          <a:p>
            <a:endParaRPr lang="en-US" dirty="0"/>
          </a:p>
        </p:txBody>
      </p:sp>
      <p:sp>
        <p:nvSpPr>
          <p:cNvPr id="6" name="Rectangle 8"/>
          <p:cNvSpPr>
            <a:spLocks noChangeArrowheads="1"/>
          </p:cNvSpPr>
          <p:nvPr>
            <p:custDataLst>
              <p:tags r:id="rId2"/>
            </p:custDataLst>
          </p:nvPr>
        </p:nvSpPr>
        <p:spPr bwMode="auto">
          <a:xfrm flipV="1">
            <a:off x="301625" y="5030788"/>
            <a:ext cx="8613775" cy="74612"/>
          </a:xfrm>
          <a:prstGeom prst="rect">
            <a:avLst/>
          </a:prstGeom>
          <a:solidFill>
            <a:srgbClr val="000000"/>
          </a:solidFill>
          <a:ln w="9525">
            <a:noFill/>
            <a:miter lim="800000"/>
            <a:headEnd/>
            <a:tailEnd/>
          </a:ln>
        </p:spPr>
        <p:txBody>
          <a:bodyPr/>
          <a:lstStyle/>
          <a:p>
            <a:endParaRPr lang="en-US" dirty="0"/>
          </a:p>
        </p:txBody>
      </p:sp>
      <p:sp>
        <p:nvSpPr>
          <p:cNvPr id="9" name="Footer Placeholder 8"/>
          <p:cNvSpPr>
            <a:spLocks noGrp="1"/>
          </p:cNvSpPr>
          <p:nvPr>
            <p:ph type="ftr" sz="quarter" idx="11"/>
          </p:nvPr>
        </p:nvSpPr>
        <p:spPr/>
        <p:txBody>
          <a:bodyPr/>
          <a:lstStyle/>
          <a:p>
            <a:r>
              <a:rPr lang="en-US"/>
              <a:t>Approved by: F Mariot  Approval date: 12/13/2017 Revision:  A</a:t>
            </a:r>
          </a:p>
        </p:txBody>
      </p:sp>
      <p:sp>
        <p:nvSpPr>
          <p:cNvPr id="10" name="Slide Number Placeholder 9"/>
          <p:cNvSpPr>
            <a:spLocks noGrp="1"/>
          </p:cNvSpPr>
          <p:nvPr>
            <p:ph type="sldNum" sz="quarter" idx="12"/>
          </p:nvPr>
        </p:nvSpPr>
        <p:spPr/>
        <p:txBody>
          <a:bodyPr/>
          <a:lstStyle/>
          <a:p>
            <a:fld id="{84FA8568-14CA-42AA-9963-CE818B5D5A90}" type="slidenum">
              <a:rPr lang="en-US" smtClean="0"/>
              <a:pPr/>
              <a:t>1</a:t>
            </a:fld>
            <a:endParaRPr lang="en-US"/>
          </a:p>
        </p:txBody>
      </p:sp>
      <p:sp>
        <p:nvSpPr>
          <p:cNvPr id="11" name="Date Placeholder 10"/>
          <p:cNvSpPr>
            <a:spLocks noGrp="1"/>
          </p:cNvSpPr>
          <p:nvPr>
            <p:ph type="dt" sz="half" idx="10"/>
          </p:nvPr>
        </p:nvSpPr>
        <p:spPr/>
        <p:txBody>
          <a:bodyPr/>
          <a:lstStyle/>
          <a:p>
            <a:r>
              <a:rPr lang="en-US"/>
              <a:t>TSCMT 3.5</a:t>
            </a:r>
          </a:p>
        </p:txBody>
      </p:sp>
    </p:spTree>
    <p:extLst>
      <p:ext uri="{BB962C8B-B14F-4D97-AF65-F5344CB8AC3E}">
        <p14:creationId xmlns:p14="http://schemas.microsoft.com/office/powerpoint/2010/main" val="1045089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TSCMT 3.5</a:t>
            </a:r>
          </a:p>
        </p:txBody>
      </p:sp>
      <p:sp>
        <p:nvSpPr>
          <p:cNvPr id="3" name="Footer Placeholder 2"/>
          <p:cNvSpPr>
            <a:spLocks noGrp="1"/>
          </p:cNvSpPr>
          <p:nvPr>
            <p:ph type="ftr" sz="quarter" idx="11"/>
          </p:nvPr>
        </p:nvSpPr>
        <p:spPr/>
        <p:txBody>
          <a:bodyPr/>
          <a:lstStyle/>
          <a:p>
            <a:r>
              <a:rPr lang="en-US"/>
              <a:t>Approved by: F Mariot  Approval date: 12/13/2017 Revision:  A</a:t>
            </a:r>
          </a:p>
        </p:txBody>
      </p:sp>
      <p:sp>
        <p:nvSpPr>
          <p:cNvPr id="4" name="Slide Number Placeholder 3"/>
          <p:cNvSpPr>
            <a:spLocks noGrp="1"/>
          </p:cNvSpPr>
          <p:nvPr>
            <p:ph type="sldNum" sz="quarter" idx="12"/>
          </p:nvPr>
        </p:nvSpPr>
        <p:spPr/>
        <p:txBody>
          <a:bodyPr/>
          <a:lstStyle/>
          <a:p>
            <a:fld id="{84FA8568-14CA-42AA-9963-CE818B5D5A90}" type="slidenum">
              <a:rPr lang="en-US" smtClean="0"/>
              <a:pPr/>
              <a:t>10</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301289"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304800"/>
            <a:ext cx="3952429" cy="307777"/>
          </a:xfrm>
          <a:prstGeom prst="rect">
            <a:avLst/>
          </a:prstGeom>
          <a:solidFill>
            <a:schemeClr val="tx2">
              <a:lumMod val="20000"/>
              <a:lumOff val="80000"/>
            </a:schemeClr>
          </a:solidFill>
          <a:ln>
            <a:solidFill>
              <a:schemeClr val="accent1"/>
            </a:solidFill>
          </a:ln>
        </p:spPr>
        <p:txBody>
          <a:bodyPr wrap="none" rtlCol="0">
            <a:spAutoFit/>
          </a:bodyPr>
          <a:lstStyle/>
          <a:p>
            <a:r>
              <a:rPr lang="en-US" sz="1400" dirty="0"/>
              <a:t>Step 5.  Continue to provide requested information:</a:t>
            </a:r>
          </a:p>
        </p:txBody>
      </p:sp>
    </p:spTree>
    <p:extLst>
      <p:ext uri="{BB962C8B-B14F-4D97-AF65-F5344CB8AC3E}">
        <p14:creationId xmlns:p14="http://schemas.microsoft.com/office/powerpoint/2010/main" val="2964133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TSCMT 3.5</a:t>
            </a:r>
          </a:p>
        </p:txBody>
      </p:sp>
      <p:sp>
        <p:nvSpPr>
          <p:cNvPr id="3" name="Footer Placeholder 2"/>
          <p:cNvSpPr>
            <a:spLocks noGrp="1"/>
          </p:cNvSpPr>
          <p:nvPr>
            <p:ph type="ftr" sz="quarter" idx="11"/>
          </p:nvPr>
        </p:nvSpPr>
        <p:spPr/>
        <p:txBody>
          <a:bodyPr/>
          <a:lstStyle/>
          <a:p>
            <a:r>
              <a:rPr lang="en-US"/>
              <a:t>Approved by: F Mariot  Approval date: 12/13/2017 Revision:  A</a:t>
            </a:r>
          </a:p>
        </p:txBody>
      </p:sp>
      <p:sp>
        <p:nvSpPr>
          <p:cNvPr id="4" name="Slide Number Placeholder 3"/>
          <p:cNvSpPr>
            <a:spLocks noGrp="1"/>
          </p:cNvSpPr>
          <p:nvPr>
            <p:ph type="sldNum" sz="quarter" idx="12"/>
          </p:nvPr>
        </p:nvSpPr>
        <p:spPr/>
        <p:txBody>
          <a:bodyPr/>
          <a:lstStyle/>
          <a:p>
            <a:fld id="{84FA8568-14CA-42AA-9963-CE818B5D5A90}" type="slidenum">
              <a:rPr lang="en-US" smtClean="0"/>
              <a:pPr/>
              <a:t>11</a:t>
            </a:fld>
            <a:endParaRPr lang="en-US" dirty="0"/>
          </a:p>
        </p:txBody>
      </p:sp>
      <p:sp>
        <p:nvSpPr>
          <p:cNvPr id="5" name="TextBox 4"/>
          <p:cNvSpPr txBox="1"/>
          <p:nvPr/>
        </p:nvSpPr>
        <p:spPr>
          <a:xfrm>
            <a:off x="304800" y="304800"/>
            <a:ext cx="7598299" cy="523220"/>
          </a:xfrm>
          <a:prstGeom prst="rect">
            <a:avLst/>
          </a:prstGeom>
          <a:solidFill>
            <a:schemeClr val="tx2">
              <a:lumMod val="20000"/>
              <a:lumOff val="80000"/>
            </a:schemeClr>
          </a:solidFill>
          <a:ln>
            <a:solidFill>
              <a:schemeClr val="accent1"/>
            </a:solidFill>
          </a:ln>
        </p:spPr>
        <p:txBody>
          <a:bodyPr wrap="none" rtlCol="0">
            <a:spAutoFit/>
          </a:bodyPr>
          <a:lstStyle/>
          <a:p>
            <a:r>
              <a:rPr lang="en-US" sz="1400" dirty="0"/>
              <a:t>Step 6.  Section 6 is fairly self explanatory.  Once complete with section 6  you can save and go back,</a:t>
            </a:r>
          </a:p>
          <a:p>
            <a:r>
              <a:rPr lang="en-US" sz="1400" dirty="0"/>
              <a:t>Return later or preview and submit the application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38201"/>
            <a:ext cx="3808927"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175" y="3807760"/>
            <a:ext cx="5074025" cy="141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045955" y="1777424"/>
            <a:ext cx="3733800" cy="1169551"/>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If you select “Preview and Submit Application”  and there is missing information you will receive the below message.  If application is complete the complete application will display for preview and submittal – ref. step 6.</a:t>
            </a:r>
          </a:p>
        </p:txBody>
      </p:sp>
      <p:cxnSp>
        <p:nvCxnSpPr>
          <p:cNvPr id="7" name="Straight Arrow Connector 6"/>
          <p:cNvCxnSpPr>
            <a:stCxn id="8" idx="1"/>
          </p:cNvCxnSpPr>
          <p:nvPr/>
        </p:nvCxnSpPr>
        <p:spPr>
          <a:xfrm flipH="1">
            <a:off x="2362200" y="2362200"/>
            <a:ext cx="1683755"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1"/>
            <a:endCxn id="6147" idx="0"/>
          </p:cNvCxnSpPr>
          <p:nvPr/>
        </p:nvCxnSpPr>
        <p:spPr>
          <a:xfrm flipH="1">
            <a:off x="2873188" y="2362200"/>
            <a:ext cx="1172767" cy="14455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4343400"/>
            <a:ext cx="3684531" cy="1595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a:off x="3581400" y="4876800"/>
            <a:ext cx="2439568" cy="2643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19200" y="5334000"/>
            <a:ext cx="3733800" cy="738664"/>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Click on “Return to Home Page….”,  from the home screen click on the section that</a:t>
            </a:r>
          </a:p>
          <a:p>
            <a:r>
              <a:rPr lang="en-US" sz="1400" dirty="0"/>
              <a:t>reflects “incomplete”</a:t>
            </a:r>
          </a:p>
        </p:txBody>
      </p:sp>
    </p:spTree>
    <p:extLst>
      <p:ext uri="{BB962C8B-B14F-4D97-AF65-F5344CB8AC3E}">
        <p14:creationId xmlns:p14="http://schemas.microsoft.com/office/powerpoint/2010/main" val="1620383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TSCMT 3.5</a:t>
            </a:r>
          </a:p>
        </p:txBody>
      </p:sp>
      <p:sp>
        <p:nvSpPr>
          <p:cNvPr id="3" name="Footer Placeholder 2"/>
          <p:cNvSpPr>
            <a:spLocks noGrp="1"/>
          </p:cNvSpPr>
          <p:nvPr>
            <p:ph type="ftr" sz="quarter" idx="11"/>
          </p:nvPr>
        </p:nvSpPr>
        <p:spPr/>
        <p:txBody>
          <a:bodyPr/>
          <a:lstStyle/>
          <a:p>
            <a:r>
              <a:rPr lang="en-US"/>
              <a:t>Approved by: F Mariot  Approval date: 12/13/2017 Revision:  A</a:t>
            </a:r>
          </a:p>
        </p:txBody>
      </p:sp>
      <p:sp>
        <p:nvSpPr>
          <p:cNvPr id="4" name="Slide Number Placeholder 3"/>
          <p:cNvSpPr>
            <a:spLocks noGrp="1"/>
          </p:cNvSpPr>
          <p:nvPr>
            <p:ph type="sldNum" sz="quarter" idx="12"/>
          </p:nvPr>
        </p:nvSpPr>
        <p:spPr/>
        <p:txBody>
          <a:bodyPr/>
          <a:lstStyle/>
          <a:p>
            <a:fld id="{84FA8568-14CA-42AA-9963-CE818B5D5A90}" type="slidenum">
              <a:rPr lang="en-US" smtClean="0"/>
              <a:pPr/>
              <a:t>12</a:t>
            </a:fld>
            <a:endParaRPr lang="en-US"/>
          </a:p>
        </p:txBody>
      </p:sp>
      <p:sp>
        <p:nvSpPr>
          <p:cNvPr id="5" name="TextBox 4"/>
          <p:cNvSpPr txBox="1"/>
          <p:nvPr/>
        </p:nvSpPr>
        <p:spPr>
          <a:xfrm>
            <a:off x="304800" y="304800"/>
            <a:ext cx="8537594" cy="523220"/>
          </a:xfrm>
          <a:prstGeom prst="rect">
            <a:avLst/>
          </a:prstGeom>
          <a:solidFill>
            <a:schemeClr val="tx2">
              <a:lumMod val="20000"/>
              <a:lumOff val="80000"/>
            </a:schemeClr>
          </a:solidFill>
          <a:ln>
            <a:solidFill>
              <a:schemeClr val="accent1"/>
            </a:solidFill>
          </a:ln>
        </p:spPr>
        <p:txBody>
          <a:bodyPr wrap="none" rtlCol="0">
            <a:spAutoFit/>
          </a:bodyPr>
          <a:lstStyle/>
          <a:p>
            <a:r>
              <a:rPr lang="en-US" sz="1400" dirty="0"/>
              <a:t>Step 7.  Review application , if acceptable enter submitted by information, select “submit application” radio button</a:t>
            </a:r>
          </a:p>
          <a:p>
            <a:r>
              <a:rPr lang="en-US" sz="1400" dirty="0"/>
              <a:t> and click on “Process.”  The home screen will reflect that the application has been submitted.</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6363" y="1971675"/>
            <a:ext cx="63912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2438400" y="566410"/>
            <a:ext cx="1752600" cy="1871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410200" y="566410"/>
            <a:ext cx="1371600" cy="3395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447800" y="762000"/>
            <a:ext cx="381000" cy="3581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572000"/>
            <a:ext cx="3590925" cy="175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a:endCxn id="2051" idx="1"/>
          </p:cNvCxnSpPr>
          <p:nvPr/>
        </p:nvCxnSpPr>
        <p:spPr>
          <a:xfrm>
            <a:off x="2743200" y="4572000"/>
            <a:ext cx="26670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438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TSCMT 3.5</a:t>
            </a:r>
          </a:p>
        </p:txBody>
      </p:sp>
      <p:sp>
        <p:nvSpPr>
          <p:cNvPr id="3" name="Footer Placeholder 2"/>
          <p:cNvSpPr>
            <a:spLocks noGrp="1"/>
          </p:cNvSpPr>
          <p:nvPr>
            <p:ph type="ftr" sz="quarter" idx="11"/>
          </p:nvPr>
        </p:nvSpPr>
        <p:spPr/>
        <p:txBody>
          <a:bodyPr/>
          <a:lstStyle/>
          <a:p>
            <a:r>
              <a:rPr lang="en-US"/>
              <a:t>Approved by: F Mariot  Approval date: 12/13/2017 Revision:  A</a:t>
            </a:r>
          </a:p>
        </p:txBody>
      </p:sp>
      <p:sp>
        <p:nvSpPr>
          <p:cNvPr id="4" name="Slide Number Placeholder 3"/>
          <p:cNvSpPr>
            <a:spLocks noGrp="1"/>
          </p:cNvSpPr>
          <p:nvPr>
            <p:ph type="sldNum" sz="quarter" idx="12"/>
          </p:nvPr>
        </p:nvSpPr>
        <p:spPr/>
        <p:txBody>
          <a:bodyPr/>
          <a:lstStyle/>
          <a:p>
            <a:fld id="{84FA8568-14CA-42AA-9963-CE818B5D5A90}" type="slidenum">
              <a:rPr lang="en-US" smtClean="0"/>
              <a:pPr/>
              <a:t>2</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066800"/>
            <a:ext cx="8888112"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304800"/>
            <a:ext cx="7971093" cy="523220"/>
          </a:xfrm>
          <a:prstGeom prst="rect">
            <a:avLst/>
          </a:prstGeom>
          <a:solidFill>
            <a:schemeClr val="tx2">
              <a:lumMod val="20000"/>
              <a:lumOff val="80000"/>
            </a:schemeClr>
          </a:solidFill>
          <a:ln>
            <a:solidFill>
              <a:schemeClr val="accent1"/>
            </a:solidFill>
          </a:ln>
        </p:spPr>
        <p:txBody>
          <a:bodyPr wrap="none" rtlCol="0">
            <a:spAutoFit/>
          </a:bodyPr>
          <a:lstStyle/>
          <a:p>
            <a:r>
              <a:rPr lang="en-US" sz="1400" dirty="0"/>
              <a:t>Below is the typical email that the supplier will receive.  Note:  the Triumph Group initiator will also receive</a:t>
            </a:r>
          </a:p>
          <a:p>
            <a:r>
              <a:rPr lang="en-US" sz="1400" dirty="0"/>
              <a:t>a courtesy copy</a:t>
            </a:r>
          </a:p>
        </p:txBody>
      </p:sp>
      <p:sp>
        <p:nvSpPr>
          <p:cNvPr id="7" name="TextBox 6"/>
          <p:cNvSpPr txBox="1"/>
          <p:nvPr/>
        </p:nvSpPr>
        <p:spPr>
          <a:xfrm>
            <a:off x="4318921" y="3124200"/>
            <a:ext cx="4580421" cy="523220"/>
          </a:xfrm>
          <a:prstGeom prst="rect">
            <a:avLst/>
          </a:prstGeom>
          <a:solidFill>
            <a:schemeClr val="tx2">
              <a:lumMod val="20000"/>
              <a:lumOff val="80000"/>
            </a:schemeClr>
          </a:solidFill>
          <a:ln>
            <a:solidFill>
              <a:schemeClr val="accent1"/>
            </a:solidFill>
          </a:ln>
        </p:spPr>
        <p:txBody>
          <a:bodyPr wrap="none" rtlCol="0">
            <a:spAutoFit/>
          </a:bodyPr>
          <a:lstStyle/>
          <a:p>
            <a:r>
              <a:rPr lang="en-US" sz="1400" dirty="0"/>
              <a:t>By clicking on the embedded link, will take you to the Portal </a:t>
            </a:r>
          </a:p>
          <a:p>
            <a:r>
              <a:rPr lang="en-US" sz="1400" dirty="0"/>
              <a:t>Home page.  </a:t>
            </a:r>
          </a:p>
        </p:txBody>
      </p:sp>
      <p:sp>
        <p:nvSpPr>
          <p:cNvPr id="9" name="TextBox 8"/>
          <p:cNvSpPr txBox="1"/>
          <p:nvPr/>
        </p:nvSpPr>
        <p:spPr>
          <a:xfrm>
            <a:off x="2756939" y="4355068"/>
            <a:ext cx="5006627" cy="307777"/>
          </a:xfrm>
          <a:prstGeom prst="rect">
            <a:avLst/>
          </a:prstGeom>
          <a:solidFill>
            <a:schemeClr val="tx2">
              <a:lumMod val="20000"/>
              <a:lumOff val="80000"/>
            </a:schemeClr>
          </a:solidFill>
          <a:ln>
            <a:solidFill>
              <a:schemeClr val="accent1"/>
            </a:solidFill>
          </a:ln>
        </p:spPr>
        <p:txBody>
          <a:bodyPr wrap="none" rtlCol="0">
            <a:spAutoFit/>
          </a:bodyPr>
          <a:lstStyle/>
          <a:p>
            <a:r>
              <a:rPr lang="en-US" sz="1400" dirty="0"/>
              <a:t>Use the provided user name and password to login to the portal</a:t>
            </a:r>
          </a:p>
        </p:txBody>
      </p:sp>
      <p:cxnSp>
        <p:nvCxnSpPr>
          <p:cNvPr id="10" name="Straight Arrow Connector 9"/>
          <p:cNvCxnSpPr>
            <a:stCxn id="7" idx="1"/>
          </p:cNvCxnSpPr>
          <p:nvPr/>
        </p:nvCxnSpPr>
        <p:spPr>
          <a:xfrm flipH="1" flipV="1">
            <a:off x="3962400" y="3048000"/>
            <a:ext cx="356521" cy="337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1"/>
          </p:cNvCxnSpPr>
          <p:nvPr/>
        </p:nvCxnSpPr>
        <p:spPr>
          <a:xfrm flipH="1" flipV="1">
            <a:off x="1524001" y="3505201"/>
            <a:ext cx="1232938" cy="1003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67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TSCMT 3.5</a:t>
            </a:r>
          </a:p>
        </p:txBody>
      </p:sp>
      <p:sp>
        <p:nvSpPr>
          <p:cNvPr id="3" name="Footer Placeholder 2"/>
          <p:cNvSpPr>
            <a:spLocks noGrp="1"/>
          </p:cNvSpPr>
          <p:nvPr>
            <p:ph type="ftr" sz="quarter" idx="11"/>
          </p:nvPr>
        </p:nvSpPr>
        <p:spPr/>
        <p:txBody>
          <a:bodyPr/>
          <a:lstStyle/>
          <a:p>
            <a:r>
              <a:rPr lang="en-US"/>
              <a:t>Approved by: F Mariot  Approval date: 12/13/2017 Revision:  A</a:t>
            </a:r>
          </a:p>
        </p:txBody>
      </p:sp>
      <p:sp>
        <p:nvSpPr>
          <p:cNvPr id="4" name="Slide Number Placeholder 3"/>
          <p:cNvSpPr>
            <a:spLocks noGrp="1"/>
          </p:cNvSpPr>
          <p:nvPr>
            <p:ph type="sldNum" sz="quarter" idx="12"/>
          </p:nvPr>
        </p:nvSpPr>
        <p:spPr/>
        <p:txBody>
          <a:bodyPr/>
          <a:lstStyle/>
          <a:p>
            <a:fld id="{84FA8568-14CA-42AA-9963-CE818B5D5A90}" type="slidenum">
              <a:rPr lang="en-US" smtClean="0"/>
              <a:pPr/>
              <a:t>3</a:t>
            </a:fld>
            <a:endParaRPr lang="en-US"/>
          </a:p>
        </p:txBody>
      </p:sp>
      <p:grpSp>
        <p:nvGrpSpPr>
          <p:cNvPr id="5" name="Group 4">
            <a:extLst>
              <a:ext uri="{FF2B5EF4-FFF2-40B4-BE49-F238E27FC236}">
                <a16:creationId xmlns:a16="http://schemas.microsoft.com/office/drawing/2014/main" id="{16F04B7E-800E-40FD-A912-03F0E2E366B2}"/>
              </a:ext>
            </a:extLst>
          </p:cNvPr>
          <p:cNvGrpSpPr/>
          <p:nvPr/>
        </p:nvGrpSpPr>
        <p:grpSpPr>
          <a:xfrm>
            <a:off x="304800" y="304800"/>
            <a:ext cx="8407751" cy="5717719"/>
            <a:chOff x="304800" y="304800"/>
            <a:chExt cx="8407751" cy="5717719"/>
          </a:xfrm>
        </p:grpSpPr>
        <p:pic>
          <p:nvPicPr>
            <p:cNvPr id="13" name="Picture 12">
              <a:extLst>
                <a:ext uri="{FF2B5EF4-FFF2-40B4-BE49-F238E27FC236}">
                  <a16:creationId xmlns:a16="http://schemas.microsoft.com/office/drawing/2014/main" id="{ADFEE787-2E59-4C83-8899-64B866F99D7F}"/>
                </a:ext>
              </a:extLst>
            </p:cNvPr>
            <p:cNvPicPr>
              <a:picLocks noChangeAspect="1"/>
            </p:cNvPicPr>
            <p:nvPr/>
          </p:nvPicPr>
          <p:blipFill rotWithShape="1">
            <a:blip r:embed="rId2"/>
            <a:srcRect l="52231" t="19736" r="3863" b="26747"/>
            <a:stretch/>
          </p:blipFill>
          <p:spPr>
            <a:xfrm>
              <a:off x="413657" y="1092098"/>
              <a:ext cx="8153400" cy="3378404"/>
            </a:xfrm>
            <a:prstGeom prst="rect">
              <a:avLst/>
            </a:prstGeom>
          </p:spPr>
        </p:pic>
        <p:sp>
          <p:nvSpPr>
            <p:cNvPr id="6" name="TextBox 5"/>
            <p:cNvSpPr txBox="1"/>
            <p:nvPr/>
          </p:nvSpPr>
          <p:spPr>
            <a:xfrm>
              <a:off x="304800" y="304800"/>
              <a:ext cx="8407751" cy="523220"/>
            </a:xfrm>
            <a:prstGeom prst="rect">
              <a:avLst/>
            </a:prstGeom>
            <a:solidFill>
              <a:schemeClr val="tx2">
                <a:lumMod val="20000"/>
                <a:lumOff val="80000"/>
              </a:schemeClr>
            </a:solidFill>
            <a:ln>
              <a:solidFill>
                <a:schemeClr val="accent1"/>
              </a:solidFill>
            </a:ln>
          </p:spPr>
          <p:txBody>
            <a:bodyPr wrap="none" rtlCol="0">
              <a:spAutoFit/>
            </a:bodyPr>
            <a:lstStyle/>
            <a:p>
              <a:r>
                <a:rPr lang="en-US" sz="1400" dirty="0"/>
                <a:t>Step 1.  Hover your mouse pointer over the “Site Log In” menu item.  This will display the secondary menu where</a:t>
              </a:r>
            </a:p>
            <a:p>
              <a:r>
                <a:rPr lang="en-US" sz="1400" dirty="0"/>
                <a:t>You will select the “Triumph Group Suppliers Log In” menu item</a:t>
              </a:r>
            </a:p>
          </p:txBody>
        </p:sp>
        <p:cxnSp>
          <p:nvCxnSpPr>
            <p:cNvPr id="7" name="Straight Arrow Connector 6"/>
            <p:cNvCxnSpPr>
              <a:stCxn id="6" idx="2"/>
            </p:cNvCxnSpPr>
            <p:nvPr/>
          </p:nvCxnSpPr>
          <p:spPr>
            <a:xfrm flipH="1">
              <a:off x="2438400" y="828020"/>
              <a:ext cx="2070276" cy="1915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H="1">
              <a:off x="1714500" y="828020"/>
              <a:ext cx="3518076" cy="1991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6189" y="4252635"/>
              <a:ext cx="2000250" cy="17698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3124200" y="2895600"/>
              <a:ext cx="1676400" cy="1304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14500" y="4734580"/>
              <a:ext cx="2503313" cy="954107"/>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Enter the user name and password that was provided in the email invitation to log  into the portal</a:t>
              </a:r>
            </a:p>
          </p:txBody>
        </p:sp>
        <p:sp>
          <p:nvSpPr>
            <p:cNvPr id="12" name="Left Brace 11"/>
            <p:cNvSpPr/>
            <p:nvPr/>
          </p:nvSpPr>
          <p:spPr>
            <a:xfrm>
              <a:off x="4120646" y="4944933"/>
              <a:ext cx="838200" cy="533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54942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TSCMT 3.5</a:t>
            </a:r>
          </a:p>
        </p:txBody>
      </p:sp>
      <p:sp>
        <p:nvSpPr>
          <p:cNvPr id="3" name="Footer Placeholder 2"/>
          <p:cNvSpPr>
            <a:spLocks noGrp="1"/>
          </p:cNvSpPr>
          <p:nvPr>
            <p:ph type="ftr" sz="quarter" idx="11"/>
          </p:nvPr>
        </p:nvSpPr>
        <p:spPr/>
        <p:txBody>
          <a:bodyPr/>
          <a:lstStyle/>
          <a:p>
            <a:r>
              <a:rPr lang="en-US"/>
              <a:t>Approved by: F Mariot  Approval date: 12/13/2017 Revision:  A</a:t>
            </a:r>
          </a:p>
        </p:txBody>
      </p:sp>
      <p:sp>
        <p:nvSpPr>
          <p:cNvPr id="4" name="Slide Number Placeholder 3"/>
          <p:cNvSpPr>
            <a:spLocks noGrp="1"/>
          </p:cNvSpPr>
          <p:nvPr>
            <p:ph type="sldNum" sz="quarter" idx="12"/>
          </p:nvPr>
        </p:nvSpPr>
        <p:spPr/>
        <p:txBody>
          <a:bodyPr/>
          <a:lstStyle/>
          <a:p>
            <a:fld id="{84FA8568-14CA-42AA-9963-CE818B5D5A90}" type="slidenum">
              <a:rPr lang="en-US" smtClean="0"/>
              <a:pPr/>
              <a:t>4</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88" y="1019175"/>
            <a:ext cx="8124825"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304800"/>
            <a:ext cx="8441735" cy="738664"/>
          </a:xfrm>
          <a:prstGeom prst="rect">
            <a:avLst/>
          </a:prstGeom>
          <a:solidFill>
            <a:schemeClr val="tx2">
              <a:lumMod val="20000"/>
              <a:lumOff val="80000"/>
            </a:schemeClr>
          </a:solidFill>
          <a:ln>
            <a:solidFill>
              <a:schemeClr val="accent1"/>
            </a:solidFill>
          </a:ln>
        </p:spPr>
        <p:txBody>
          <a:bodyPr wrap="none" rtlCol="0">
            <a:spAutoFit/>
          </a:bodyPr>
          <a:lstStyle/>
          <a:p>
            <a:r>
              <a:rPr lang="en-US" sz="1400" dirty="0"/>
              <a:t>Step 2.  After login, the application introduction will display with six (6) sections that will require completion.  </a:t>
            </a:r>
          </a:p>
          <a:p>
            <a:r>
              <a:rPr lang="en-US" sz="1400" dirty="0"/>
              <a:t>The application will have an expiration date noted and the supplier is requested to complete the application prior</a:t>
            </a:r>
          </a:p>
          <a:p>
            <a:r>
              <a:rPr lang="en-US" sz="1400" dirty="0"/>
              <a:t>to that date. </a:t>
            </a:r>
          </a:p>
        </p:txBody>
      </p:sp>
      <p:sp>
        <p:nvSpPr>
          <p:cNvPr id="7" name="TextBox 6"/>
          <p:cNvSpPr txBox="1"/>
          <p:nvPr/>
        </p:nvSpPr>
        <p:spPr>
          <a:xfrm>
            <a:off x="5029200" y="3505200"/>
            <a:ext cx="2503313" cy="1600438"/>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Access each section by clicking on to the underlined section topic.  You can process the application in sequence or at random.  The status will show “incomplete” until the section has been fully completed.</a:t>
            </a:r>
          </a:p>
        </p:txBody>
      </p:sp>
      <p:cxnSp>
        <p:nvCxnSpPr>
          <p:cNvPr id="8" name="Straight Arrow Connector 7"/>
          <p:cNvCxnSpPr/>
          <p:nvPr/>
        </p:nvCxnSpPr>
        <p:spPr>
          <a:xfrm flipH="1">
            <a:off x="2362200" y="3733800"/>
            <a:ext cx="2667000" cy="5716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579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TSCMT 3.5</a:t>
            </a:r>
          </a:p>
        </p:txBody>
      </p:sp>
      <p:sp>
        <p:nvSpPr>
          <p:cNvPr id="3" name="Footer Placeholder 2"/>
          <p:cNvSpPr>
            <a:spLocks noGrp="1"/>
          </p:cNvSpPr>
          <p:nvPr>
            <p:ph type="ftr" sz="quarter" idx="11"/>
          </p:nvPr>
        </p:nvSpPr>
        <p:spPr/>
        <p:txBody>
          <a:bodyPr/>
          <a:lstStyle/>
          <a:p>
            <a:r>
              <a:rPr lang="en-US"/>
              <a:t>Approved by: F Mariot  Approval date: 12/13/2017 Revision:  A</a:t>
            </a:r>
          </a:p>
        </p:txBody>
      </p:sp>
      <p:sp>
        <p:nvSpPr>
          <p:cNvPr id="4" name="Slide Number Placeholder 3"/>
          <p:cNvSpPr>
            <a:spLocks noGrp="1"/>
          </p:cNvSpPr>
          <p:nvPr>
            <p:ph type="sldNum" sz="quarter" idx="12"/>
          </p:nvPr>
        </p:nvSpPr>
        <p:spPr/>
        <p:txBody>
          <a:bodyPr/>
          <a:lstStyle/>
          <a:p>
            <a:fld id="{84FA8568-14CA-42AA-9963-CE818B5D5A90}" type="slidenum">
              <a:rPr lang="en-US" smtClean="0"/>
              <a:pPr/>
              <a:t>5</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90600"/>
            <a:ext cx="4654321"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152400" y="4724400"/>
            <a:ext cx="3700463" cy="1231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304800"/>
            <a:ext cx="8383577" cy="523220"/>
          </a:xfrm>
          <a:prstGeom prst="rect">
            <a:avLst/>
          </a:prstGeom>
          <a:solidFill>
            <a:schemeClr val="tx2">
              <a:lumMod val="20000"/>
              <a:lumOff val="80000"/>
            </a:schemeClr>
          </a:solidFill>
          <a:ln>
            <a:solidFill>
              <a:schemeClr val="accent1"/>
            </a:solidFill>
          </a:ln>
        </p:spPr>
        <p:txBody>
          <a:bodyPr wrap="none" rtlCol="0">
            <a:spAutoFit/>
          </a:bodyPr>
          <a:lstStyle/>
          <a:p>
            <a:r>
              <a:rPr lang="en-US" sz="1400" dirty="0"/>
              <a:t>Step 3.  Begin to populate respective fields with requested information.  As noted at beginning of the application</a:t>
            </a:r>
          </a:p>
          <a:p>
            <a:r>
              <a:rPr lang="en-US" sz="1400" dirty="0"/>
              <a:t>all fields require an entry.  Note there will be some fields highlighted in light gray that are optional.  </a:t>
            </a:r>
          </a:p>
        </p:txBody>
      </p:sp>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3124200"/>
            <a:ext cx="293947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1905000" y="3733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05000" y="4038600"/>
            <a:ext cx="457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524000" y="4191000"/>
            <a:ext cx="8382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0" y="4267200"/>
            <a:ext cx="381000"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05000" y="4381500"/>
            <a:ext cx="0"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05400" y="990600"/>
            <a:ext cx="3581400" cy="1815882"/>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The first section will require input of a possible three different addresses:</a:t>
            </a:r>
          </a:p>
          <a:p>
            <a:pPr marL="342900" indent="-342900">
              <a:buFont typeface="+mj-lt"/>
              <a:buAutoNum type="arabicPeriod"/>
            </a:pPr>
            <a:r>
              <a:rPr lang="en-US" sz="1400" dirty="0"/>
              <a:t>Purchase Order (address PO mailed to)</a:t>
            </a:r>
          </a:p>
          <a:p>
            <a:pPr marL="342900" indent="-342900">
              <a:buFont typeface="+mj-lt"/>
              <a:buAutoNum type="arabicPeriod"/>
            </a:pPr>
            <a:r>
              <a:rPr lang="en-US" sz="1400" dirty="0"/>
              <a:t>Manufacturing  (primary mfg. facility)</a:t>
            </a:r>
          </a:p>
          <a:p>
            <a:pPr marL="342900" indent="-342900">
              <a:buFont typeface="+mj-lt"/>
              <a:buAutoNum type="arabicPeriod"/>
            </a:pPr>
            <a:r>
              <a:rPr lang="en-US" sz="1400" dirty="0"/>
              <a:t>Remittance (address  payment mailed to)</a:t>
            </a:r>
          </a:p>
          <a:p>
            <a:r>
              <a:rPr lang="en-US" sz="1400" dirty="0"/>
              <a:t>Address 2 &amp; 3 shown below are for additional</a:t>
            </a:r>
          </a:p>
          <a:p>
            <a:r>
              <a:rPr lang="en-US" sz="1400" dirty="0"/>
              <a:t>Information, e.g., </a:t>
            </a:r>
            <a:r>
              <a:rPr lang="en-US" sz="1400" dirty="0" err="1"/>
              <a:t>Bldg</a:t>
            </a:r>
            <a:r>
              <a:rPr lang="en-US" sz="1400" dirty="0"/>
              <a:t> 200, Mail Zone 1A, etc. and not other facility addresses.</a:t>
            </a:r>
          </a:p>
        </p:txBody>
      </p:sp>
      <p:cxnSp>
        <p:nvCxnSpPr>
          <p:cNvPr id="19" name="Straight Arrow Connector 18"/>
          <p:cNvCxnSpPr>
            <a:stCxn id="22" idx="2"/>
            <a:endCxn id="3077" idx="0"/>
          </p:cNvCxnSpPr>
          <p:nvPr/>
        </p:nvCxnSpPr>
        <p:spPr>
          <a:xfrm flipH="1">
            <a:off x="6879937" y="2806482"/>
            <a:ext cx="16163" cy="317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10000" y="4724162"/>
            <a:ext cx="4604457" cy="1600438"/>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At the end of each section you have three options:</a:t>
            </a:r>
          </a:p>
          <a:p>
            <a:pPr marL="342900" indent="-342900">
              <a:buFont typeface="+mj-lt"/>
              <a:buAutoNum type="arabicPeriod"/>
            </a:pPr>
            <a:r>
              <a:rPr lang="en-US" sz="1400" dirty="0"/>
              <a:t>Save and Go Back – this saves the info already input and goes back to the previous section</a:t>
            </a:r>
          </a:p>
          <a:p>
            <a:pPr marL="342900" indent="-342900">
              <a:buFont typeface="+mj-lt"/>
              <a:buAutoNum type="arabicPeriod"/>
            </a:pPr>
            <a:r>
              <a:rPr lang="en-US" sz="1400" dirty="0"/>
              <a:t>Save and Return Later – this saves the data already input and goes back to the home screen</a:t>
            </a:r>
          </a:p>
          <a:p>
            <a:pPr marL="342900" indent="-342900">
              <a:buFont typeface="+mj-lt"/>
              <a:buAutoNum type="arabicPeriod"/>
            </a:pPr>
            <a:r>
              <a:rPr lang="en-US" sz="1400" dirty="0"/>
              <a:t>Save and Continue – this saves the data already input and goes to next section</a:t>
            </a:r>
          </a:p>
        </p:txBody>
      </p:sp>
      <p:sp>
        <p:nvSpPr>
          <p:cNvPr id="20" name="Right Brace 19"/>
          <p:cNvSpPr/>
          <p:nvPr/>
        </p:nvSpPr>
        <p:spPr>
          <a:xfrm>
            <a:off x="1714500" y="4953000"/>
            <a:ext cx="2095500"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4956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TSCMT 3.5</a:t>
            </a:r>
          </a:p>
        </p:txBody>
      </p:sp>
      <p:sp>
        <p:nvSpPr>
          <p:cNvPr id="3" name="Footer Placeholder 2"/>
          <p:cNvSpPr>
            <a:spLocks noGrp="1"/>
          </p:cNvSpPr>
          <p:nvPr>
            <p:ph type="ftr" sz="quarter" idx="11"/>
          </p:nvPr>
        </p:nvSpPr>
        <p:spPr/>
        <p:txBody>
          <a:bodyPr/>
          <a:lstStyle/>
          <a:p>
            <a:r>
              <a:rPr lang="en-US"/>
              <a:t>Approved by: F Mariot  Approval date: 12/13/2017 Revision:  A</a:t>
            </a:r>
          </a:p>
        </p:txBody>
      </p:sp>
      <p:sp>
        <p:nvSpPr>
          <p:cNvPr id="4" name="Slide Number Placeholder 3"/>
          <p:cNvSpPr>
            <a:spLocks noGrp="1"/>
          </p:cNvSpPr>
          <p:nvPr>
            <p:ph type="sldNum" sz="quarter" idx="12"/>
          </p:nvPr>
        </p:nvSpPr>
        <p:spPr/>
        <p:txBody>
          <a:bodyPr/>
          <a:lstStyle/>
          <a:p>
            <a:fld id="{84FA8568-14CA-42AA-9963-CE818B5D5A90}" type="slidenum">
              <a:rPr lang="en-US" smtClean="0"/>
              <a:pPr/>
              <a:t>6</a:t>
            </a:fld>
            <a:endParaRPr lang="en-US"/>
          </a:p>
        </p:txBody>
      </p:sp>
      <p:sp>
        <p:nvSpPr>
          <p:cNvPr id="5" name="TextBox 4"/>
          <p:cNvSpPr txBox="1"/>
          <p:nvPr/>
        </p:nvSpPr>
        <p:spPr>
          <a:xfrm>
            <a:off x="304800" y="304800"/>
            <a:ext cx="7634078" cy="307777"/>
          </a:xfrm>
          <a:prstGeom prst="rect">
            <a:avLst/>
          </a:prstGeom>
          <a:solidFill>
            <a:schemeClr val="tx2">
              <a:lumMod val="20000"/>
              <a:lumOff val="80000"/>
            </a:schemeClr>
          </a:solidFill>
          <a:ln>
            <a:solidFill>
              <a:schemeClr val="accent1"/>
            </a:solidFill>
          </a:ln>
        </p:spPr>
        <p:txBody>
          <a:bodyPr wrap="none" rtlCol="0">
            <a:spAutoFit/>
          </a:bodyPr>
          <a:lstStyle/>
          <a:p>
            <a:r>
              <a:rPr lang="en-US" sz="1400" dirty="0"/>
              <a:t>Step 4.  Sections 2 &amp; 3 are fairly self explanatory.  Further instruction is provided for Section 4 below:  </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85800"/>
            <a:ext cx="624671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29793" r="40259" b="56552"/>
          <a:stretch/>
        </p:blipFill>
        <p:spPr bwMode="auto">
          <a:xfrm>
            <a:off x="7346731" y="1270437"/>
            <a:ext cx="1187669" cy="104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3886200" y="1524000"/>
            <a:ext cx="3460531"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41554" y="1794155"/>
            <a:ext cx="2503313" cy="523220"/>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Select applicable class from drop down menu</a:t>
            </a:r>
          </a:p>
        </p:txBody>
      </p:sp>
      <p:cxnSp>
        <p:nvCxnSpPr>
          <p:cNvPr id="12" name="Straight Arrow Connector 11"/>
          <p:cNvCxnSpPr>
            <a:stCxn id="11" idx="1"/>
          </p:cNvCxnSpPr>
          <p:nvPr/>
        </p:nvCxnSpPr>
        <p:spPr>
          <a:xfrm flipH="1" flipV="1">
            <a:off x="3962400" y="1790699"/>
            <a:ext cx="679154" cy="265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16687" y="2677180"/>
            <a:ext cx="2503313" cy="1169551"/>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Underlined text are hyperlinks that will take you to external websites to assist in determining input information if needed.</a:t>
            </a:r>
          </a:p>
        </p:txBody>
      </p:sp>
      <p:cxnSp>
        <p:nvCxnSpPr>
          <p:cNvPr id="15" name="Straight Arrow Connector 14"/>
          <p:cNvCxnSpPr/>
          <p:nvPr/>
        </p:nvCxnSpPr>
        <p:spPr>
          <a:xfrm flipH="1" flipV="1">
            <a:off x="2743200" y="3200400"/>
            <a:ext cx="2373487" cy="615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733800" y="3261955"/>
            <a:ext cx="1382887" cy="7766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800600" y="3261955"/>
            <a:ext cx="316087" cy="1081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129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990600"/>
            <a:ext cx="53530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TSCMT 3.5</a:t>
            </a:r>
          </a:p>
        </p:txBody>
      </p:sp>
      <p:sp>
        <p:nvSpPr>
          <p:cNvPr id="3" name="Footer Placeholder 2"/>
          <p:cNvSpPr>
            <a:spLocks noGrp="1"/>
          </p:cNvSpPr>
          <p:nvPr>
            <p:ph type="ftr" sz="quarter" idx="11"/>
          </p:nvPr>
        </p:nvSpPr>
        <p:spPr/>
        <p:txBody>
          <a:bodyPr/>
          <a:lstStyle/>
          <a:p>
            <a:r>
              <a:rPr lang="en-US"/>
              <a:t>Approved by: F Mariot  Approval date: 12/13/2017 Revision:  A</a:t>
            </a:r>
          </a:p>
        </p:txBody>
      </p:sp>
      <p:sp>
        <p:nvSpPr>
          <p:cNvPr id="4" name="Slide Number Placeholder 3"/>
          <p:cNvSpPr>
            <a:spLocks noGrp="1"/>
          </p:cNvSpPr>
          <p:nvPr>
            <p:ph type="sldNum" sz="quarter" idx="12"/>
          </p:nvPr>
        </p:nvSpPr>
        <p:spPr/>
        <p:txBody>
          <a:bodyPr/>
          <a:lstStyle/>
          <a:p>
            <a:fld id="{84FA8568-14CA-42AA-9963-CE818B5D5A90}" type="slidenum">
              <a:rPr lang="en-US" smtClean="0"/>
              <a:pPr/>
              <a:t>7</a:t>
            </a:fld>
            <a:endParaRPr lang="en-US"/>
          </a:p>
        </p:txBody>
      </p:sp>
      <p:sp>
        <p:nvSpPr>
          <p:cNvPr id="7" name="TextBox 6"/>
          <p:cNvSpPr txBox="1"/>
          <p:nvPr/>
        </p:nvSpPr>
        <p:spPr>
          <a:xfrm>
            <a:off x="304800" y="304800"/>
            <a:ext cx="5202706" cy="307777"/>
          </a:xfrm>
          <a:prstGeom prst="rect">
            <a:avLst/>
          </a:prstGeom>
          <a:solidFill>
            <a:schemeClr val="tx2">
              <a:lumMod val="20000"/>
              <a:lumOff val="80000"/>
            </a:schemeClr>
          </a:solidFill>
          <a:ln>
            <a:solidFill>
              <a:schemeClr val="accent1"/>
            </a:solidFill>
          </a:ln>
        </p:spPr>
        <p:txBody>
          <a:bodyPr wrap="none" rtlCol="0">
            <a:spAutoFit/>
          </a:bodyPr>
          <a:lstStyle/>
          <a:p>
            <a:r>
              <a:rPr lang="en-US" sz="1400" dirty="0"/>
              <a:t>Step 4.  Cont’d,   Further instruction is provided for Section 4 below:  </a:t>
            </a:r>
          </a:p>
        </p:txBody>
      </p:sp>
      <p:sp>
        <p:nvSpPr>
          <p:cNvPr id="8" name="TextBox 7"/>
          <p:cNvSpPr txBox="1"/>
          <p:nvPr/>
        </p:nvSpPr>
        <p:spPr>
          <a:xfrm>
            <a:off x="5943600" y="916424"/>
            <a:ext cx="2503313" cy="954107"/>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If you select “yes” for certified SBA, select the certification expiration date from the drop down calendar</a:t>
            </a:r>
          </a:p>
        </p:txBody>
      </p:sp>
      <p:cxnSp>
        <p:nvCxnSpPr>
          <p:cNvPr id="6" name="Straight Arrow Connector 5"/>
          <p:cNvCxnSpPr/>
          <p:nvPr/>
        </p:nvCxnSpPr>
        <p:spPr>
          <a:xfrm flipH="1">
            <a:off x="3205162" y="990600"/>
            <a:ext cx="2738438"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105400" y="1524000"/>
            <a:ext cx="838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93571" y="2677261"/>
            <a:ext cx="3545629" cy="738664"/>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To attach cert., click on “Browse,” locate file on desktop and select.  File name will appear in dialogue box</a:t>
            </a:r>
          </a:p>
        </p:txBody>
      </p:sp>
      <p:sp>
        <p:nvSpPr>
          <p:cNvPr id="15" name="TextBox 14"/>
          <p:cNvSpPr txBox="1"/>
          <p:nvPr/>
        </p:nvSpPr>
        <p:spPr>
          <a:xfrm>
            <a:off x="5555120" y="1981200"/>
            <a:ext cx="3021212" cy="307777"/>
          </a:xfrm>
          <a:prstGeom prst="rect">
            <a:avLst/>
          </a:prstGeom>
          <a:solidFill>
            <a:schemeClr val="tx2">
              <a:lumMod val="20000"/>
              <a:lumOff val="80000"/>
            </a:schemeClr>
          </a:solidFill>
          <a:ln>
            <a:solidFill>
              <a:schemeClr val="accent1"/>
            </a:solidFill>
          </a:ln>
        </p:spPr>
        <p:txBody>
          <a:bodyPr wrap="none" rtlCol="0">
            <a:spAutoFit/>
          </a:bodyPr>
          <a:lstStyle/>
          <a:p>
            <a:r>
              <a:rPr lang="en-US" sz="1400" dirty="0"/>
              <a:t>Download Cert to your desktop, then:  </a:t>
            </a:r>
          </a:p>
        </p:txBody>
      </p:sp>
      <p:cxnSp>
        <p:nvCxnSpPr>
          <p:cNvPr id="13" name="Straight Arrow Connector 12"/>
          <p:cNvCxnSpPr>
            <a:stCxn id="14" idx="0"/>
          </p:cNvCxnSpPr>
          <p:nvPr/>
        </p:nvCxnSpPr>
        <p:spPr>
          <a:xfrm flipH="1" flipV="1">
            <a:off x="5524500" y="2514600"/>
            <a:ext cx="1541886" cy="1626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419600" y="2595930"/>
            <a:ext cx="873971" cy="680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4800" y="3883223"/>
            <a:ext cx="4633000" cy="307777"/>
          </a:xfrm>
          <a:prstGeom prst="rect">
            <a:avLst/>
          </a:prstGeom>
          <a:solidFill>
            <a:schemeClr val="tx2">
              <a:lumMod val="20000"/>
              <a:lumOff val="80000"/>
            </a:schemeClr>
          </a:solidFill>
          <a:ln>
            <a:solidFill>
              <a:schemeClr val="accent1"/>
            </a:solidFill>
          </a:ln>
        </p:spPr>
        <p:txBody>
          <a:bodyPr wrap="none" rtlCol="0">
            <a:spAutoFit/>
          </a:bodyPr>
          <a:lstStyle/>
          <a:p>
            <a:r>
              <a:rPr lang="en-US" sz="1400" dirty="0"/>
              <a:t>Continue application by selecting one of three below options:</a:t>
            </a:r>
          </a:p>
        </p:txBody>
      </p:sp>
      <p:pic>
        <p:nvPicPr>
          <p:cNvPr id="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9467"/>
          <a:stretch/>
        </p:blipFill>
        <p:spPr bwMode="auto">
          <a:xfrm>
            <a:off x="152400" y="4419600"/>
            <a:ext cx="3700463" cy="99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50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TSCMT 3.5</a:t>
            </a:r>
          </a:p>
        </p:txBody>
      </p:sp>
      <p:sp>
        <p:nvSpPr>
          <p:cNvPr id="3" name="Footer Placeholder 2"/>
          <p:cNvSpPr>
            <a:spLocks noGrp="1"/>
          </p:cNvSpPr>
          <p:nvPr>
            <p:ph type="ftr" sz="quarter" idx="11"/>
          </p:nvPr>
        </p:nvSpPr>
        <p:spPr/>
        <p:txBody>
          <a:bodyPr/>
          <a:lstStyle/>
          <a:p>
            <a:r>
              <a:rPr lang="en-US"/>
              <a:t>Approved by: F Mariot  Approval date: 12/13/2017 Revision:  A</a:t>
            </a:r>
          </a:p>
        </p:txBody>
      </p:sp>
      <p:sp>
        <p:nvSpPr>
          <p:cNvPr id="4" name="Slide Number Placeholder 3"/>
          <p:cNvSpPr>
            <a:spLocks noGrp="1"/>
          </p:cNvSpPr>
          <p:nvPr>
            <p:ph type="sldNum" sz="quarter" idx="12"/>
          </p:nvPr>
        </p:nvSpPr>
        <p:spPr/>
        <p:txBody>
          <a:bodyPr/>
          <a:lstStyle/>
          <a:p>
            <a:fld id="{84FA8568-14CA-42AA-9963-CE818B5D5A90}" type="slidenum">
              <a:rPr lang="en-US" smtClean="0"/>
              <a:pPr/>
              <a:t>8</a:t>
            </a:fld>
            <a:endParaRPr lang="en-US"/>
          </a:p>
        </p:txBody>
      </p:sp>
      <p:sp>
        <p:nvSpPr>
          <p:cNvPr id="5" name="TextBox 4"/>
          <p:cNvSpPr txBox="1"/>
          <p:nvPr/>
        </p:nvSpPr>
        <p:spPr>
          <a:xfrm>
            <a:off x="304800" y="304800"/>
            <a:ext cx="8024184" cy="738664"/>
          </a:xfrm>
          <a:prstGeom prst="rect">
            <a:avLst/>
          </a:prstGeom>
          <a:solidFill>
            <a:schemeClr val="tx2">
              <a:lumMod val="20000"/>
              <a:lumOff val="80000"/>
            </a:schemeClr>
          </a:solidFill>
          <a:ln>
            <a:solidFill>
              <a:schemeClr val="accent1"/>
            </a:solidFill>
          </a:ln>
        </p:spPr>
        <p:txBody>
          <a:bodyPr wrap="none" rtlCol="0">
            <a:spAutoFit/>
          </a:bodyPr>
          <a:lstStyle/>
          <a:p>
            <a:r>
              <a:rPr lang="en-US" sz="1400" dirty="0"/>
              <a:t>Step 5.  If Triumph has already determined that the supplier has a 3</a:t>
            </a:r>
            <a:r>
              <a:rPr lang="en-US" sz="1400" baseline="30000" dirty="0"/>
              <a:t>rd</a:t>
            </a:r>
            <a:r>
              <a:rPr lang="en-US" sz="1400" dirty="0"/>
              <a:t> party Quality Certificate (e.g., AS9100,</a:t>
            </a:r>
          </a:p>
          <a:p>
            <a:r>
              <a:rPr lang="en-US" sz="1400" dirty="0"/>
              <a:t>ISO2000, etc…) respond to questions noted.  If the a 3</a:t>
            </a:r>
            <a:r>
              <a:rPr lang="en-US" sz="1400" baseline="30000" dirty="0"/>
              <a:t>rd</a:t>
            </a:r>
            <a:r>
              <a:rPr lang="en-US" sz="1400" dirty="0"/>
              <a:t> party certificate could not be determined then the </a:t>
            </a:r>
          </a:p>
          <a:p>
            <a:r>
              <a:rPr lang="en-US" sz="1400" dirty="0"/>
              <a:t>supplier will have the option to provide that information.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425" y="1181100"/>
            <a:ext cx="6019800" cy="3739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293571" y="2209800"/>
            <a:ext cx="3545629" cy="1169551"/>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If the supplier has an industry recognized 3</a:t>
            </a:r>
            <a:r>
              <a:rPr lang="en-US" sz="1400" baseline="30000" dirty="0"/>
              <a:t>rd</a:t>
            </a:r>
            <a:r>
              <a:rPr lang="en-US" sz="1400" dirty="0"/>
              <a:t> party QMS accreditation then select the 1</a:t>
            </a:r>
            <a:r>
              <a:rPr lang="en-US" sz="1400" baseline="30000" dirty="0"/>
              <a:t>st</a:t>
            </a:r>
            <a:r>
              <a:rPr lang="en-US" sz="1400" dirty="0"/>
              <a:t> radio button, otherwise select the 2</a:t>
            </a:r>
            <a:r>
              <a:rPr lang="en-US" sz="1400" baseline="30000" dirty="0"/>
              <a:t>nd</a:t>
            </a:r>
            <a:r>
              <a:rPr lang="en-US" sz="1400" dirty="0"/>
              <a:t> one.</a:t>
            </a:r>
          </a:p>
          <a:p>
            <a:r>
              <a:rPr lang="en-US" sz="1400" dirty="0"/>
              <a:t>Selecting the 1</a:t>
            </a:r>
            <a:r>
              <a:rPr lang="en-US" sz="1400" baseline="30000" dirty="0"/>
              <a:t>st</a:t>
            </a:r>
            <a:r>
              <a:rPr lang="en-US" sz="1400" dirty="0"/>
              <a:t> option will open additional fields for input.</a:t>
            </a:r>
          </a:p>
        </p:txBody>
      </p:sp>
      <p:cxnSp>
        <p:nvCxnSpPr>
          <p:cNvPr id="8" name="Straight Arrow Connector 7"/>
          <p:cNvCxnSpPr/>
          <p:nvPr/>
        </p:nvCxnSpPr>
        <p:spPr>
          <a:xfrm flipH="1" flipV="1">
            <a:off x="2362201" y="2133600"/>
            <a:ext cx="2931370" cy="660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98371" y="3505200"/>
            <a:ext cx="3164629" cy="954107"/>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Select the appropriate QMS system and registrar form the drop down list.  If not listed then enter in fields immediately below</a:t>
            </a:r>
          </a:p>
        </p:txBody>
      </p:sp>
      <p:cxnSp>
        <p:nvCxnSpPr>
          <p:cNvPr id="12" name="Straight Arrow Connector 11"/>
          <p:cNvCxnSpPr>
            <a:stCxn id="11" idx="1"/>
          </p:cNvCxnSpPr>
          <p:nvPr/>
        </p:nvCxnSpPr>
        <p:spPr>
          <a:xfrm flipH="1" flipV="1">
            <a:off x="3048000" y="3276600"/>
            <a:ext cx="2550371" cy="7056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1"/>
          </p:cNvCxnSpPr>
          <p:nvPr/>
        </p:nvCxnSpPr>
        <p:spPr>
          <a:xfrm flipH="1">
            <a:off x="5181600" y="3982254"/>
            <a:ext cx="416771" cy="56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83355" y="4964668"/>
            <a:ext cx="3545629" cy="738664"/>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To attach cert., click on “Browse,” locate file on desktop and select.  File name will appear in dialogue box</a:t>
            </a:r>
          </a:p>
        </p:txBody>
      </p:sp>
      <p:cxnSp>
        <p:nvCxnSpPr>
          <p:cNvPr id="18" name="Straight Arrow Connector 17"/>
          <p:cNvCxnSpPr>
            <a:stCxn id="17" idx="1"/>
          </p:cNvCxnSpPr>
          <p:nvPr/>
        </p:nvCxnSpPr>
        <p:spPr>
          <a:xfrm flipH="1" flipV="1">
            <a:off x="3886200" y="4648200"/>
            <a:ext cx="897155"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91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TSCMT 3.5</a:t>
            </a:r>
          </a:p>
        </p:txBody>
      </p:sp>
      <p:sp>
        <p:nvSpPr>
          <p:cNvPr id="3" name="Footer Placeholder 2"/>
          <p:cNvSpPr>
            <a:spLocks noGrp="1"/>
          </p:cNvSpPr>
          <p:nvPr>
            <p:ph type="ftr" sz="quarter" idx="11"/>
          </p:nvPr>
        </p:nvSpPr>
        <p:spPr/>
        <p:txBody>
          <a:bodyPr/>
          <a:lstStyle/>
          <a:p>
            <a:r>
              <a:rPr lang="en-US"/>
              <a:t>Approved by: F Mariot  Approval date: 12/13/2017 Revision:  A</a:t>
            </a:r>
          </a:p>
        </p:txBody>
      </p:sp>
      <p:sp>
        <p:nvSpPr>
          <p:cNvPr id="4" name="Slide Number Placeholder 3"/>
          <p:cNvSpPr>
            <a:spLocks noGrp="1"/>
          </p:cNvSpPr>
          <p:nvPr>
            <p:ph type="sldNum" sz="quarter" idx="12"/>
          </p:nvPr>
        </p:nvSpPr>
        <p:spPr/>
        <p:txBody>
          <a:bodyPr/>
          <a:lstStyle/>
          <a:p>
            <a:fld id="{84FA8568-14CA-42AA-9963-CE818B5D5A90}" type="slidenum">
              <a:rPr lang="en-US" smtClean="0"/>
              <a:pPr/>
              <a:t>9</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143000"/>
            <a:ext cx="520065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304800"/>
            <a:ext cx="3952429" cy="307777"/>
          </a:xfrm>
          <a:prstGeom prst="rect">
            <a:avLst/>
          </a:prstGeom>
          <a:solidFill>
            <a:schemeClr val="tx2">
              <a:lumMod val="20000"/>
              <a:lumOff val="80000"/>
            </a:schemeClr>
          </a:solidFill>
          <a:ln>
            <a:solidFill>
              <a:schemeClr val="accent1"/>
            </a:solidFill>
          </a:ln>
        </p:spPr>
        <p:txBody>
          <a:bodyPr wrap="none" rtlCol="0">
            <a:spAutoFit/>
          </a:bodyPr>
          <a:lstStyle/>
          <a:p>
            <a:r>
              <a:rPr lang="en-US" sz="1400" dirty="0"/>
              <a:t>Step 5.  Continue to provide requested information:</a:t>
            </a:r>
          </a:p>
        </p:txBody>
      </p:sp>
      <p:sp>
        <p:nvSpPr>
          <p:cNvPr id="7" name="TextBox 6"/>
          <p:cNvSpPr txBox="1"/>
          <p:nvPr/>
        </p:nvSpPr>
        <p:spPr>
          <a:xfrm>
            <a:off x="5486400" y="2362200"/>
            <a:ext cx="3124200" cy="738664"/>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Select the applicable dates from the drop down calendar.  Origination date is typically the certificate issue date.</a:t>
            </a:r>
          </a:p>
        </p:txBody>
      </p:sp>
      <p:sp>
        <p:nvSpPr>
          <p:cNvPr id="5" name="Right Brace 4"/>
          <p:cNvSpPr/>
          <p:nvPr/>
        </p:nvSpPr>
        <p:spPr>
          <a:xfrm>
            <a:off x="4876800" y="2286000"/>
            <a:ext cx="609600"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876800" y="3604736"/>
            <a:ext cx="3124200" cy="738664"/>
          </a:xfrm>
          <a:prstGeom prst="rect">
            <a:avLst/>
          </a:prstGeom>
          <a:solidFill>
            <a:schemeClr val="tx2">
              <a:lumMod val="20000"/>
              <a:lumOff val="80000"/>
            </a:schemeClr>
          </a:solidFill>
          <a:ln>
            <a:solidFill>
              <a:schemeClr val="accent1"/>
            </a:solidFill>
          </a:ln>
        </p:spPr>
        <p:txBody>
          <a:bodyPr wrap="square" rtlCol="0">
            <a:spAutoFit/>
          </a:bodyPr>
          <a:lstStyle/>
          <a:p>
            <a:r>
              <a:rPr lang="en-US" sz="1400" dirty="0"/>
              <a:t>The site designation is provided for an AS9100 certification.  The definitions for these are taken from AS9104/1</a:t>
            </a:r>
          </a:p>
        </p:txBody>
      </p:sp>
      <p:sp>
        <p:nvSpPr>
          <p:cNvPr id="8" name="Right Brace 7"/>
          <p:cNvSpPr/>
          <p:nvPr/>
        </p:nvSpPr>
        <p:spPr>
          <a:xfrm>
            <a:off x="3581400" y="3352800"/>
            <a:ext cx="1295400" cy="11811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812350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5ygLssiI0WGMeqkG3T_O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5ygLssiI0WGMeqkG3T_O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1208</TotalTime>
  <Words>984</Words>
  <Application>Microsoft Office PowerPoint</Application>
  <PresentationFormat>On-screen Show (4:3)</PresentationFormat>
  <Paragraphs>88</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Supplier Complete Application – TSCMT 3.5 Scope: Instructions for the Supplier on accessing and completing the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Triumph Aerostructures - Vought Aircraft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Mariot, Frank</dc:creator>
  <cp:lastModifiedBy>Willford, Eric</cp:lastModifiedBy>
  <cp:revision>87</cp:revision>
  <dcterms:created xsi:type="dcterms:W3CDTF">2013-02-27T15:23:51Z</dcterms:created>
  <dcterms:modified xsi:type="dcterms:W3CDTF">2018-01-23T20:12:04Z</dcterms:modified>
</cp:coreProperties>
</file>