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5" r:id="rId5"/>
    <p:sldId id="270" r:id="rId6"/>
    <p:sldId id="281" r:id="rId7"/>
    <p:sldId id="282" r:id="rId8"/>
    <p:sldId id="283" r:id="rId9"/>
    <p:sldId id="284" r:id="rId10"/>
    <p:sldId id="285" r:id="rId11"/>
    <p:sldId id="274" r:id="rId12"/>
    <p:sldId id="277" r:id="rId13"/>
    <p:sldId id="275" r:id="rId14"/>
    <p:sldId id="286" r:id="rId15"/>
    <p:sldId id="287" r:id="rId16"/>
    <p:sldId id="288" r:id="rId17"/>
    <p:sldId id="289" r:id="rId18"/>
    <p:sldId id="290" r:id="rId19"/>
    <p:sldId id="291" r:id="rId20"/>
    <p:sldId id="29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7" d="100"/>
          <a:sy n="67" d="100"/>
        </p:scale>
        <p:origin x="160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B2198C5-BF5B-49F8-BDF8-8DB9B4A0324D}" type="datetimeFigureOut">
              <a:rPr lang="en-US" smtClean="0"/>
              <a:pPr/>
              <a:t>2/27/2018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0DFACF1-938A-40B0-93A5-E2A7E62BD21B}" type="slidenum">
              <a:rPr lang="en-US" smtClean="0"/>
              <a:pPr/>
              <a:t>‹#›</a:t>
            </a:fld>
            <a:endParaRPr lang="en-US"/>
          </a:p>
        </p:txBody>
      </p:sp>
    </p:spTree>
    <p:extLst>
      <p:ext uri="{BB962C8B-B14F-4D97-AF65-F5344CB8AC3E}">
        <p14:creationId xmlns:p14="http://schemas.microsoft.com/office/powerpoint/2010/main" val="272747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3E61B-A088-46AC-BAAC-041BE823730E}" type="slidenum">
              <a:rPr lang="en-US" smtClean="0"/>
              <a:pPr/>
              <a:t>1</a:t>
            </a:fld>
            <a:endParaRPr lang="en-US"/>
          </a:p>
        </p:txBody>
      </p:sp>
    </p:spTree>
    <p:extLst>
      <p:ext uri="{BB962C8B-B14F-4D97-AF65-F5344CB8AC3E}">
        <p14:creationId xmlns:p14="http://schemas.microsoft.com/office/powerpoint/2010/main" val="143680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Rev A 02/27/2018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Rev A 02/27/2018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Rev A 02/27/2018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Rev A 02/27/2018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Rev A 02/27/2018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Rev A 02/27/2018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Rev A 02/27/2018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Rev A 02/27/2018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 A 02/27/2018</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Rev A 02/27/2018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Rev A 02/27/2018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152B59-7A72-4333-9E5F-9E16266193D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Rev A 02/27/2018</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52B59-7A72-4333-9E5F-9E16266193D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rmAutofit/>
          </a:bodyPr>
          <a:lstStyle/>
          <a:p>
            <a:pPr algn="l"/>
            <a:r>
              <a:rPr lang="en-US" sz="2700" dirty="0"/>
              <a:t>Web Portal Training – Supplier Access/View of Quality Scorecard</a:t>
            </a:r>
            <a:br>
              <a:rPr lang="en-US" sz="2700" dirty="0"/>
            </a:br>
            <a:r>
              <a:rPr lang="en-US" sz="2000" dirty="0"/>
              <a:t>Scope: Instructions on Accessing and Viewing Quality Scorecard.</a:t>
            </a:r>
            <a:endParaRPr lang="en-US" sz="3200" dirty="0"/>
          </a:p>
        </p:txBody>
      </p:sp>
      <p:pic>
        <p:nvPicPr>
          <p:cNvPr id="4" name="Picture 11" descr="TG_2C.jpg"/>
          <p:cNvPicPr>
            <a:picLocks noChangeAspect="1"/>
          </p:cNvPicPr>
          <p:nvPr/>
        </p:nvPicPr>
        <p:blipFill>
          <a:blip r:embed="rId5" cstate="print"/>
          <a:srcRect/>
          <a:stretch>
            <a:fillRect/>
          </a:stretch>
        </p:blipFill>
        <p:spPr bwMode="auto">
          <a:xfrm>
            <a:off x="285874" y="652689"/>
            <a:ext cx="2160588" cy="677863"/>
          </a:xfrm>
          <a:prstGeom prst="rect">
            <a:avLst/>
          </a:prstGeom>
          <a:noFill/>
          <a:ln w="9525">
            <a:noFill/>
            <a:miter lim="800000"/>
            <a:headEnd/>
            <a:tailEnd/>
          </a:ln>
        </p:spPr>
      </p:pic>
      <p:sp>
        <p:nvSpPr>
          <p:cNvPr id="5" name="Rectangle 8"/>
          <p:cNvSpPr>
            <a:spLocks noChangeArrowheads="1"/>
          </p:cNvSpPr>
          <p:nvPr>
            <p:custDataLst>
              <p:tags r:id="rId1"/>
            </p:custDataLst>
          </p:nvPr>
        </p:nvSpPr>
        <p:spPr bwMode="auto">
          <a:xfrm flipV="1">
            <a:off x="265113" y="2036763"/>
            <a:ext cx="8613775" cy="74612"/>
          </a:xfrm>
          <a:prstGeom prst="rect">
            <a:avLst/>
          </a:prstGeom>
          <a:solidFill>
            <a:srgbClr val="000000"/>
          </a:solidFill>
          <a:ln w="9525">
            <a:noFill/>
            <a:miter lim="800000"/>
            <a:headEnd/>
            <a:tailEnd/>
          </a:ln>
        </p:spPr>
        <p:txBody>
          <a:bodyPr/>
          <a:lstStyle/>
          <a:p>
            <a:endParaRPr lang="en-US" dirty="0"/>
          </a:p>
        </p:txBody>
      </p:sp>
      <p:sp>
        <p:nvSpPr>
          <p:cNvPr id="6" name="Rectangle 8"/>
          <p:cNvSpPr>
            <a:spLocks noChangeArrowheads="1"/>
          </p:cNvSpPr>
          <p:nvPr>
            <p:custDataLst>
              <p:tags r:id="rId2"/>
            </p:custDataLst>
          </p:nvPr>
        </p:nvSpPr>
        <p:spPr bwMode="auto">
          <a:xfrm flipV="1">
            <a:off x="301625" y="5030788"/>
            <a:ext cx="8613775" cy="74612"/>
          </a:xfrm>
          <a:prstGeom prst="rect">
            <a:avLst/>
          </a:prstGeom>
          <a:solidFill>
            <a:srgbClr val="000000"/>
          </a:solidFill>
          <a:ln w="9525">
            <a:noFill/>
            <a:miter lim="800000"/>
            <a:headEnd/>
            <a:tailEnd/>
          </a:ln>
        </p:spPr>
        <p:txBody>
          <a:bodyPr/>
          <a:lstStyle/>
          <a:p>
            <a:endParaRPr lang="en-US" dirty="0"/>
          </a:p>
        </p:txBody>
      </p:sp>
      <p:sp>
        <p:nvSpPr>
          <p:cNvPr id="10" name="Slide Number Placeholder 9"/>
          <p:cNvSpPr>
            <a:spLocks noGrp="1"/>
          </p:cNvSpPr>
          <p:nvPr>
            <p:ph type="sldNum" sz="quarter" idx="12"/>
          </p:nvPr>
        </p:nvSpPr>
        <p:spPr/>
        <p:txBody>
          <a:bodyPr/>
          <a:lstStyle/>
          <a:p>
            <a:fld id="{84FA8568-14CA-42AA-9963-CE818B5D5A90}" type="slidenum">
              <a:rPr lang="en-US" smtClean="0"/>
              <a:pPr/>
              <a:t>1</a:t>
            </a:fld>
            <a:endParaRPr lang="en-US"/>
          </a:p>
        </p:txBody>
      </p:sp>
      <p:sp>
        <p:nvSpPr>
          <p:cNvPr id="7" name="Date Placeholder 6"/>
          <p:cNvSpPr>
            <a:spLocks noGrp="1"/>
          </p:cNvSpPr>
          <p:nvPr>
            <p:ph type="dt" sz="half" idx="10"/>
          </p:nvPr>
        </p:nvSpPr>
        <p:spPr/>
        <p:txBody>
          <a:bodyPr/>
          <a:lstStyle/>
          <a:p>
            <a:r>
              <a:rPr lang="en-US"/>
              <a:t>Rev A 02/27/2018</a:t>
            </a:r>
            <a:endParaRPr lang="en-US" dirty="0"/>
          </a:p>
        </p:txBody>
      </p:sp>
    </p:spTree>
    <p:extLst>
      <p:ext uri="{BB962C8B-B14F-4D97-AF65-F5344CB8AC3E}">
        <p14:creationId xmlns:p14="http://schemas.microsoft.com/office/powerpoint/2010/main" val="1045089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Rev A 02/27/2018</a:t>
            </a:r>
            <a:endParaRPr lang="en-US" dirty="0"/>
          </a:p>
        </p:txBody>
      </p:sp>
      <p:sp>
        <p:nvSpPr>
          <p:cNvPr id="5" name="Slide Number Placeholder 4"/>
          <p:cNvSpPr>
            <a:spLocks noGrp="1"/>
          </p:cNvSpPr>
          <p:nvPr>
            <p:ph type="sldNum" sz="quarter" idx="12"/>
          </p:nvPr>
        </p:nvSpPr>
        <p:spPr/>
        <p:txBody>
          <a:bodyPr/>
          <a:lstStyle/>
          <a:p>
            <a:fld id="{C1152B59-7A72-4333-9E5F-9E16266193D8}" type="slidenum">
              <a:rPr lang="en-US" smtClean="0"/>
              <a:pPr/>
              <a:t>10</a:t>
            </a:fld>
            <a:endParaRPr lang="en-US" dirty="0"/>
          </a:p>
        </p:txBody>
      </p:sp>
      <p:pic>
        <p:nvPicPr>
          <p:cNvPr id="6" name="Picture 5"/>
          <p:cNvPicPr>
            <a:picLocks noChangeAspect="1" noChangeArrowheads="1"/>
          </p:cNvPicPr>
          <p:nvPr/>
        </p:nvPicPr>
        <p:blipFill>
          <a:blip r:embed="rId2" cstate="print"/>
          <a:srcRect l="60281" t="13704" r="1563" b="24630"/>
          <a:stretch>
            <a:fillRect/>
          </a:stretch>
        </p:blipFill>
        <p:spPr bwMode="auto">
          <a:xfrm>
            <a:off x="0" y="914400"/>
            <a:ext cx="8305800" cy="2660073"/>
          </a:xfrm>
          <a:prstGeom prst="rect">
            <a:avLst/>
          </a:prstGeom>
          <a:noFill/>
          <a:ln w="1">
            <a:noFill/>
            <a:miter lim="800000"/>
            <a:headEnd/>
            <a:tailEnd type="none" w="med" len="med"/>
          </a:ln>
          <a:effectLst/>
        </p:spPr>
      </p:pic>
      <p:pic>
        <p:nvPicPr>
          <p:cNvPr id="7" name="Picture 6"/>
          <p:cNvPicPr>
            <a:picLocks noChangeAspect="1" noChangeArrowheads="1"/>
          </p:cNvPicPr>
          <p:nvPr/>
        </p:nvPicPr>
        <p:blipFill>
          <a:blip r:embed="rId3" cstate="print"/>
          <a:srcRect l="60187" t="25926" r="6406" b="16389"/>
          <a:stretch>
            <a:fillRect/>
          </a:stretch>
        </p:blipFill>
        <p:spPr bwMode="auto">
          <a:xfrm>
            <a:off x="152400" y="4038600"/>
            <a:ext cx="8118475" cy="1978025"/>
          </a:xfrm>
          <a:prstGeom prst="rect">
            <a:avLst/>
          </a:prstGeom>
          <a:noFill/>
          <a:ln w="1">
            <a:noFill/>
            <a:miter lim="800000"/>
            <a:headEnd/>
            <a:tailEnd type="none" w="med" len="med"/>
          </a:ln>
          <a:effectLst/>
        </p:spPr>
      </p:pic>
      <p:cxnSp>
        <p:nvCxnSpPr>
          <p:cNvPr id="9" name="Elbow Connector 8"/>
          <p:cNvCxnSpPr/>
          <p:nvPr/>
        </p:nvCxnSpPr>
        <p:spPr>
          <a:xfrm rot="16200000" flipH="1">
            <a:off x="2895600" y="3581400"/>
            <a:ext cx="533400" cy="381000"/>
          </a:xfrm>
          <a:prstGeom prst="bentConnector3">
            <a:avLst>
              <a:gd name="adj1" fmla="val 50000"/>
            </a:avLst>
          </a:prstGeom>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6324600" y="1981200"/>
            <a:ext cx="2667000" cy="147732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Group Report lists Receipts, Rejects and Quality Yield % for each using Business Unit and Cumulative Quality Yield </a:t>
            </a:r>
          </a:p>
        </p:txBody>
      </p:sp>
      <p:cxnSp>
        <p:nvCxnSpPr>
          <p:cNvPr id="13" name="Straight Arrow Connector 12"/>
          <p:cNvCxnSpPr/>
          <p:nvPr/>
        </p:nvCxnSpPr>
        <p:spPr>
          <a:xfrm flipH="1">
            <a:off x="4648200" y="2286000"/>
            <a:ext cx="1676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029200" y="2286000"/>
            <a:ext cx="1295400" cy="1752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105400" y="3429000"/>
            <a:ext cx="2362200" cy="2514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71600" y="914400"/>
            <a:ext cx="426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2667000" cy="646331"/>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Report Center – Group Report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2532" y="1519282"/>
            <a:ext cx="7981868" cy="3724231"/>
            <a:chOff x="552532" y="1519282"/>
            <a:chExt cx="7981868" cy="3724231"/>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71"/>
            <a:stretch/>
          </p:blipFill>
          <p:spPr bwMode="auto">
            <a:xfrm>
              <a:off x="552532" y="1519282"/>
              <a:ext cx="7981868" cy="372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85800" y="1905000"/>
              <a:ext cx="129540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B41F7A75-F685-425B-8D42-D71562F40033}" type="slidenum">
              <a:rPr lang="en-US" smtClean="0"/>
              <a:pPr/>
              <a:t>11</a:t>
            </a:fld>
            <a:endParaRPr lang="en-US" dirty="0"/>
          </a:p>
        </p:txBody>
      </p:sp>
      <p:sp>
        <p:nvSpPr>
          <p:cNvPr id="4" name="Rectangle 3"/>
          <p:cNvSpPr/>
          <p:nvPr/>
        </p:nvSpPr>
        <p:spPr>
          <a:xfrm>
            <a:off x="0" y="0"/>
            <a:ext cx="3810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12 Month Cum Cost of Quality Chart</a:t>
            </a:r>
          </a:p>
        </p:txBody>
      </p:sp>
      <p:sp>
        <p:nvSpPr>
          <p:cNvPr id="6" name="Rectangle 5"/>
          <p:cNvSpPr/>
          <p:nvPr/>
        </p:nvSpPr>
        <p:spPr>
          <a:xfrm>
            <a:off x="5562600" y="2362200"/>
            <a:ext cx="2667000" cy="147732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COQ chart displays activity by month.  You can access the detail data by clicking on the underlined month link – ref. slide 12</a:t>
            </a:r>
          </a:p>
        </p:txBody>
      </p:sp>
      <p:cxnSp>
        <p:nvCxnSpPr>
          <p:cNvPr id="7" name="Straight Arrow Connector 6"/>
          <p:cNvCxnSpPr>
            <a:stCxn id="6" idx="2"/>
          </p:cNvCxnSpPr>
          <p:nvPr/>
        </p:nvCxnSpPr>
        <p:spPr>
          <a:xfrm flipH="1">
            <a:off x="3733800" y="3839528"/>
            <a:ext cx="3162300" cy="709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89929" y="762000"/>
            <a:ext cx="26670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You can return to scorecard  by clicking on  link.</a:t>
            </a:r>
          </a:p>
        </p:txBody>
      </p:sp>
      <p:cxnSp>
        <p:nvCxnSpPr>
          <p:cNvPr id="10" name="Straight Arrow Connector 9"/>
          <p:cNvCxnSpPr>
            <a:stCxn id="9" idx="1"/>
          </p:cNvCxnSpPr>
          <p:nvPr/>
        </p:nvCxnSpPr>
        <p:spPr>
          <a:xfrm flipH="1">
            <a:off x="1600201" y="1223665"/>
            <a:ext cx="3689728" cy="452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05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519238"/>
            <a:ext cx="842962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B41F7A75-F685-425B-8D42-D71562F40033}" type="slidenum">
              <a:rPr lang="en-US" smtClean="0"/>
              <a:pPr/>
              <a:t>12</a:t>
            </a:fld>
            <a:endParaRPr lang="en-US" dirty="0"/>
          </a:p>
        </p:txBody>
      </p:sp>
      <p:sp>
        <p:nvSpPr>
          <p:cNvPr id="6" name="Rectangle 5"/>
          <p:cNvSpPr/>
          <p:nvPr/>
        </p:nvSpPr>
        <p:spPr>
          <a:xfrm>
            <a:off x="0" y="0"/>
            <a:ext cx="3810000" cy="646331"/>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12 Month Cum Cost of Quality Chart- Detail Month data</a:t>
            </a:r>
          </a:p>
        </p:txBody>
      </p:sp>
      <p:sp>
        <p:nvSpPr>
          <p:cNvPr id="7" name="Rectangle 6"/>
          <p:cNvSpPr/>
          <p:nvPr/>
        </p:nvSpPr>
        <p:spPr>
          <a:xfrm>
            <a:off x="3832746" y="933271"/>
            <a:ext cx="2667000" cy="120032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This data reflects the rejections that drove the COQ value for the month selected.</a:t>
            </a:r>
          </a:p>
        </p:txBody>
      </p:sp>
      <p:sp>
        <p:nvSpPr>
          <p:cNvPr id="8" name="Rectangle 7"/>
          <p:cNvSpPr/>
          <p:nvPr/>
        </p:nvSpPr>
        <p:spPr>
          <a:xfrm>
            <a:off x="3733800" y="4895671"/>
            <a:ext cx="2667000" cy="120032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Hyperlinks take you to the Batch data detail information or the defect description</a:t>
            </a:r>
          </a:p>
        </p:txBody>
      </p:sp>
      <p:cxnSp>
        <p:nvCxnSpPr>
          <p:cNvPr id="9" name="Straight Arrow Connector 8"/>
          <p:cNvCxnSpPr>
            <a:stCxn id="8" idx="0"/>
          </p:cNvCxnSpPr>
          <p:nvPr/>
        </p:nvCxnSpPr>
        <p:spPr>
          <a:xfrm flipV="1">
            <a:off x="5067300" y="4267200"/>
            <a:ext cx="2705100" cy="628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flipH="1" flipV="1">
            <a:off x="1066800" y="4267200"/>
            <a:ext cx="4000500" cy="628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8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8600" y="609600"/>
            <a:ext cx="8534399" cy="5410199"/>
            <a:chOff x="731293" y="941696"/>
            <a:chExt cx="7048500" cy="4563754"/>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83"/>
            <a:stretch/>
          </p:blipFill>
          <p:spPr bwMode="auto">
            <a:xfrm>
              <a:off x="731293" y="941696"/>
              <a:ext cx="7048500" cy="456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0" y="1219200"/>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1828800"/>
              <a:ext cx="129540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B41F7A75-F685-425B-8D42-D71562F40033}" type="slidenum">
              <a:rPr lang="en-US" smtClean="0"/>
              <a:pPr/>
              <a:t>13</a:t>
            </a:fld>
            <a:endParaRPr lang="en-US" dirty="0"/>
          </a:p>
        </p:txBody>
      </p:sp>
      <p:sp>
        <p:nvSpPr>
          <p:cNvPr id="5" name="Rectangle 4"/>
          <p:cNvSpPr/>
          <p:nvPr/>
        </p:nvSpPr>
        <p:spPr>
          <a:xfrm>
            <a:off x="0" y="0"/>
            <a:ext cx="3810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E-SCAR 1</a:t>
            </a:r>
            <a:r>
              <a:rPr lang="en-US" baseline="30000" dirty="0"/>
              <a:t>st</a:t>
            </a:r>
            <a:r>
              <a:rPr lang="en-US" dirty="0"/>
              <a:t> Time Approval Yield</a:t>
            </a:r>
          </a:p>
        </p:txBody>
      </p:sp>
      <p:sp>
        <p:nvSpPr>
          <p:cNvPr id="6" name="Rectangle 5"/>
          <p:cNvSpPr/>
          <p:nvPr/>
        </p:nvSpPr>
        <p:spPr>
          <a:xfrm>
            <a:off x="3581400" y="5629870"/>
            <a:ext cx="26670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Clicking on the specific month will display the detail data (next slide)</a:t>
            </a:r>
          </a:p>
        </p:txBody>
      </p:sp>
      <p:cxnSp>
        <p:nvCxnSpPr>
          <p:cNvPr id="12" name="Straight Arrow Connector 11"/>
          <p:cNvCxnSpPr>
            <a:cxnSpLocks/>
            <a:stCxn id="6" idx="0"/>
          </p:cNvCxnSpPr>
          <p:nvPr/>
        </p:nvCxnSpPr>
        <p:spPr>
          <a:xfrm flipH="1" flipV="1">
            <a:off x="4724400" y="5029200"/>
            <a:ext cx="190500" cy="600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57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47800" y="1905000"/>
            <a:ext cx="4295775" cy="2712634"/>
            <a:chOff x="1905000" y="2362200"/>
            <a:chExt cx="3838575" cy="2255434"/>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3838575" cy="225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514600" y="4142601"/>
              <a:ext cx="1143000" cy="1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52400" y="623484"/>
            <a:ext cx="5381625" cy="1995891"/>
            <a:chOff x="304800" y="941696"/>
            <a:chExt cx="5229225" cy="1677679"/>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574"/>
            <a:stretch/>
          </p:blipFill>
          <p:spPr bwMode="auto">
            <a:xfrm>
              <a:off x="304800" y="941696"/>
              <a:ext cx="5229225" cy="167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38600" y="1219200"/>
              <a:ext cx="106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B41F7A75-F685-425B-8D42-D71562F40033}" type="slidenum">
              <a:rPr lang="en-US" smtClean="0"/>
              <a:pPr/>
              <a:t>14</a:t>
            </a:fld>
            <a:endParaRPr lang="en-US"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800" y="4724400"/>
            <a:ext cx="51294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34000" y="1219200"/>
            <a:ext cx="2667000" cy="120032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The E-SCAR number is displayed that drove the rejection. Clicking on it will display the E-SCAR</a:t>
            </a:r>
          </a:p>
        </p:txBody>
      </p:sp>
      <p:cxnSp>
        <p:nvCxnSpPr>
          <p:cNvPr id="5" name="Straight Arrow Connector 4"/>
          <p:cNvCxnSpPr>
            <a:stCxn id="7" idx="1"/>
          </p:cNvCxnSpPr>
          <p:nvPr/>
        </p:nvCxnSpPr>
        <p:spPr>
          <a:xfrm flipH="1">
            <a:off x="1752600" y="1819365"/>
            <a:ext cx="3581400" cy="238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67400" y="2762071"/>
            <a:ext cx="2667000" cy="147732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One of the previous versions will contain the reject reason, in this case the Feb. 25 was rejected, click to display.</a:t>
            </a:r>
          </a:p>
        </p:txBody>
      </p:sp>
      <p:cxnSp>
        <p:nvCxnSpPr>
          <p:cNvPr id="8" name="Straight Arrow Connector 7"/>
          <p:cNvCxnSpPr>
            <a:stCxn id="10" idx="1"/>
          </p:cNvCxnSpPr>
          <p:nvPr/>
        </p:nvCxnSpPr>
        <p:spPr>
          <a:xfrm flipH="1">
            <a:off x="3962400" y="3500735"/>
            <a:ext cx="1905000" cy="233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 idx="2"/>
          </p:cNvCxnSpPr>
          <p:nvPr/>
        </p:nvCxnSpPr>
        <p:spPr>
          <a:xfrm flipH="1">
            <a:off x="6667500" y="4239399"/>
            <a:ext cx="533400" cy="485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0"/>
            <a:ext cx="3810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E-SCAR 1</a:t>
            </a:r>
            <a:r>
              <a:rPr lang="en-US" baseline="30000" dirty="0"/>
              <a:t>st</a:t>
            </a:r>
            <a:r>
              <a:rPr lang="en-US" dirty="0"/>
              <a:t> Time Approval Yield</a:t>
            </a:r>
          </a:p>
        </p:txBody>
      </p:sp>
    </p:spTree>
    <p:extLst>
      <p:ext uri="{BB962C8B-B14F-4D97-AF65-F5344CB8AC3E}">
        <p14:creationId xmlns:p14="http://schemas.microsoft.com/office/powerpoint/2010/main" val="379759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66825" y="955342"/>
            <a:ext cx="6610350" cy="4512007"/>
            <a:chOff x="1266825" y="955342"/>
            <a:chExt cx="6610350" cy="4512007"/>
          </a:xfrm>
        </p:grpSpPr>
        <p:grpSp>
          <p:nvGrpSpPr>
            <p:cNvPr id="8" name="Group 7"/>
            <p:cNvGrpSpPr/>
            <p:nvPr/>
          </p:nvGrpSpPr>
          <p:grpSpPr>
            <a:xfrm>
              <a:off x="1266825" y="955342"/>
              <a:ext cx="6610350" cy="4512007"/>
              <a:chOff x="1266825" y="955342"/>
              <a:chExt cx="6610350" cy="4512007"/>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942"/>
              <a:stretch/>
            </p:blipFill>
            <p:spPr bwMode="auto">
              <a:xfrm>
                <a:off x="1266825" y="955342"/>
                <a:ext cx="6610350" cy="451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29400" y="1143000"/>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1447800" y="12954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 name="Rectangle 11"/>
            <p:cNvSpPr/>
            <p:nvPr/>
          </p:nvSpPr>
          <p:spPr>
            <a:xfrm>
              <a:off x="1524000" y="1905000"/>
              <a:ext cx="129540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B41F7A75-F685-425B-8D42-D71562F40033}" type="slidenum">
              <a:rPr lang="en-US" smtClean="0"/>
              <a:pPr/>
              <a:t>15</a:t>
            </a:fld>
            <a:endParaRPr lang="en-US" dirty="0"/>
          </a:p>
        </p:txBody>
      </p:sp>
      <p:sp>
        <p:nvSpPr>
          <p:cNvPr id="5" name="Rectangle 4"/>
          <p:cNvSpPr/>
          <p:nvPr/>
        </p:nvSpPr>
        <p:spPr>
          <a:xfrm>
            <a:off x="0" y="0"/>
            <a:ext cx="3810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E-SCAR On-Time Response</a:t>
            </a:r>
          </a:p>
        </p:txBody>
      </p:sp>
      <p:sp>
        <p:nvSpPr>
          <p:cNvPr id="6" name="Rectangle 5"/>
          <p:cNvSpPr/>
          <p:nvPr/>
        </p:nvSpPr>
        <p:spPr>
          <a:xfrm>
            <a:off x="1905000" y="5706070"/>
            <a:ext cx="26670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Clicking on the specific month will display the detail data (next slide)</a:t>
            </a:r>
          </a:p>
        </p:txBody>
      </p:sp>
      <p:cxnSp>
        <p:nvCxnSpPr>
          <p:cNvPr id="7" name="Straight Arrow Connector 6"/>
          <p:cNvCxnSpPr>
            <a:stCxn id="6" idx="0"/>
          </p:cNvCxnSpPr>
          <p:nvPr/>
        </p:nvCxnSpPr>
        <p:spPr>
          <a:xfrm flipV="1">
            <a:off x="3238500" y="4953000"/>
            <a:ext cx="952500" cy="753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05400" y="5410200"/>
            <a:ext cx="3200400" cy="120032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Note:  The delinquency will post to the month the E-SCAR was responded to and not when issued or due.</a:t>
            </a:r>
          </a:p>
        </p:txBody>
      </p:sp>
    </p:spTree>
    <p:extLst>
      <p:ext uri="{BB962C8B-B14F-4D97-AF65-F5344CB8AC3E}">
        <p14:creationId xmlns:p14="http://schemas.microsoft.com/office/powerpoint/2010/main" val="375875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14600" y="2724150"/>
            <a:ext cx="6324600" cy="3524250"/>
            <a:chOff x="2514600" y="2724150"/>
            <a:chExt cx="6324600" cy="3524250"/>
          </a:xfrm>
        </p:grpSpPr>
        <p:grpSp>
          <p:nvGrpSpPr>
            <p:cNvPr id="9" name="Group 8"/>
            <p:cNvGrpSpPr/>
            <p:nvPr/>
          </p:nvGrpSpPr>
          <p:grpSpPr>
            <a:xfrm>
              <a:off x="2514600" y="2724150"/>
              <a:ext cx="6324600" cy="3524250"/>
              <a:chOff x="2514600" y="2724150"/>
              <a:chExt cx="6324600" cy="352425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24150"/>
                <a:ext cx="63246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140122" y="3124200"/>
                <a:ext cx="150807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3429000" y="3776365"/>
              <a:ext cx="1295400" cy="186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81400" y="3505200"/>
              <a:ext cx="1295400" cy="186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14300" y="770930"/>
            <a:ext cx="5448300" cy="1886545"/>
            <a:chOff x="114300" y="770930"/>
            <a:chExt cx="5448300" cy="1886545"/>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129"/>
            <a:stretch/>
          </p:blipFill>
          <p:spPr bwMode="auto">
            <a:xfrm>
              <a:off x="114300" y="770930"/>
              <a:ext cx="5448300" cy="188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0" y="9906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B41F7A75-F685-425B-8D42-D71562F40033}" type="slidenum">
              <a:rPr lang="en-US" smtClean="0"/>
              <a:pPr/>
              <a:t>16</a:t>
            </a:fld>
            <a:endParaRPr lang="en-US" dirty="0"/>
          </a:p>
        </p:txBody>
      </p:sp>
      <p:sp>
        <p:nvSpPr>
          <p:cNvPr id="5" name="Rectangle 4"/>
          <p:cNvSpPr/>
          <p:nvPr/>
        </p:nvSpPr>
        <p:spPr>
          <a:xfrm>
            <a:off x="0" y="0"/>
            <a:ext cx="3810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E-SCAR On-Time Response</a:t>
            </a:r>
          </a:p>
        </p:txBody>
      </p:sp>
      <p:sp>
        <p:nvSpPr>
          <p:cNvPr id="6" name="Rectangle 5"/>
          <p:cNvSpPr/>
          <p:nvPr/>
        </p:nvSpPr>
        <p:spPr>
          <a:xfrm>
            <a:off x="3505200" y="1524000"/>
            <a:ext cx="39624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Click on the specific E-SCAR to display.  Below you will note that the Phase one response was delinquent in January.</a:t>
            </a:r>
          </a:p>
        </p:txBody>
      </p:sp>
      <p:cxnSp>
        <p:nvCxnSpPr>
          <p:cNvPr id="10" name="Straight Arrow Connector 9"/>
          <p:cNvCxnSpPr/>
          <p:nvPr/>
        </p:nvCxnSpPr>
        <p:spPr>
          <a:xfrm flipH="1">
            <a:off x="1447800" y="1847165"/>
            <a:ext cx="2057400" cy="210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p:cNvCxnSpPr>
          <p:nvPr/>
        </p:nvCxnSpPr>
        <p:spPr>
          <a:xfrm flipH="1">
            <a:off x="5257800" y="2447330"/>
            <a:ext cx="228600" cy="2658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4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42887" y="457051"/>
            <a:ext cx="5700713" cy="3657749"/>
            <a:chOff x="1019175" y="840540"/>
            <a:chExt cx="6524625" cy="434582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840540"/>
              <a:ext cx="6524625" cy="434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6600" y="9144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19200" y="1600200"/>
              <a:ext cx="1295400" cy="152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B41F7A75-F685-425B-8D42-D71562F40033}" type="slidenum">
              <a:rPr lang="en-US" smtClean="0"/>
              <a:pPr/>
              <a:t>17</a:t>
            </a:fld>
            <a:endParaRPr lang="en-US" dirty="0"/>
          </a:p>
        </p:txBody>
      </p:sp>
      <p:sp>
        <p:nvSpPr>
          <p:cNvPr id="5" name="Rectangle 4"/>
          <p:cNvSpPr/>
          <p:nvPr/>
        </p:nvSpPr>
        <p:spPr>
          <a:xfrm>
            <a:off x="0" y="0"/>
            <a:ext cx="3810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12 Month Cum Notification of Escapes</a:t>
            </a:r>
          </a:p>
        </p:txBody>
      </p:sp>
      <p:sp>
        <p:nvSpPr>
          <p:cNvPr id="6" name="Rectangle 5"/>
          <p:cNvSpPr/>
          <p:nvPr/>
        </p:nvSpPr>
        <p:spPr>
          <a:xfrm>
            <a:off x="685800" y="4715470"/>
            <a:ext cx="26670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Clicking on the specific month will display the detail data.</a:t>
            </a:r>
          </a:p>
        </p:txBody>
      </p:sp>
      <p:cxnSp>
        <p:nvCxnSpPr>
          <p:cNvPr id="12" name="Straight Arrow Connector 11"/>
          <p:cNvCxnSpPr>
            <a:stCxn id="6" idx="0"/>
          </p:cNvCxnSpPr>
          <p:nvPr/>
        </p:nvCxnSpPr>
        <p:spPr>
          <a:xfrm flipV="1">
            <a:off x="2019300" y="3810000"/>
            <a:ext cx="952500" cy="905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571272" y="4800600"/>
            <a:ext cx="3209925" cy="1392072"/>
            <a:chOff x="5571272" y="4800600"/>
            <a:chExt cx="3209925" cy="1392072"/>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06"/>
            <a:stretch/>
          </p:blipFill>
          <p:spPr bwMode="auto">
            <a:xfrm>
              <a:off x="5571272" y="4800600"/>
              <a:ext cx="3209925" cy="139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010400" y="4953000"/>
              <a:ext cx="914400" cy="204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a:stCxn id="6" idx="3"/>
          </p:cNvCxnSpPr>
          <p:nvPr/>
        </p:nvCxnSpPr>
        <p:spPr>
          <a:xfrm>
            <a:off x="3352800" y="5177135"/>
            <a:ext cx="2438400" cy="319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63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EB5AEC-4DC8-495A-BB00-43269BF6FC25}"/>
              </a:ext>
            </a:extLst>
          </p:cNvPr>
          <p:cNvPicPr>
            <a:picLocks noChangeAspect="1"/>
          </p:cNvPicPr>
          <p:nvPr/>
        </p:nvPicPr>
        <p:blipFill rotWithShape="1">
          <a:blip r:embed="rId2"/>
          <a:srcRect l="50340" t="15409" r="1404" b="6062"/>
          <a:stretch/>
        </p:blipFill>
        <p:spPr>
          <a:xfrm>
            <a:off x="228600" y="1130300"/>
            <a:ext cx="7852770" cy="4932919"/>
          </a:xfrm>
          <a:prstGeom prst="rect">
            <a:avLst/>
          </a:prstGeom>
        </p:spPr>
      </p:pic>
      <p:sp>
        <p:nvSpPr>
          <p:cNvPr id="4" name="Date Placeholder 3"/>
          <p:cNvSpPr>
            <a:spLocks noGrp="1"/>
          </p:cNvSpPr>
          <p:nvPr>
            <p:ph type="dt" sz="half" idx="10"/>
          </p:nvPr>
        </p:nvSpPr>
        <p:spPr/>
        <p:txBody>
          <a:bodyPr/>
          <a:lstStyle/>
          <a:p>
            <a:r>
              <a:rPr lang="en-US"/>
              <a:t>Rev A 02/27/2018</a:t>
            </a:r>
            <a:endParaRPr lang="en-US" dirty="0"/>
          </a:p>
        </p:txBody>
      </p:sp>
      <p:sp>
        <p:nvSpPr>
          <p:cNvPr id="5" name="Slide Number Placeholder 4"/>
          <p:cNvSpPr>
            <a:spLocks noGrp="1"/>
          </p:cNvSpPr>
          <p:nvPr>
            <p:ph type="sldNum" sz="quarter" idx="12"/>
          </p:nvPr>
        </p:nvSpPr>
        <p:spPr/>
        <p:txBody>
          <a:bodyPr/>
          <a:lstStyle/>
          <a:p>
            <a:fld id="{C1152B59-7A72-4333-9E5F-9E16266193D8}" type="slidenum">
              <a:rPr lang="en-US" smtClean="0"/>
              <a:pPr/>
              <a:t>2</a:t>
            </a:fld>
            <a:endParaRPr lang="en-US" dirty="0"/>
          </a:p>
        </p:txBody>
      </p:sp>
      <p:sp>
        <p:nvSpPr>
          <p:cNvPr id="7" name="Title 1"/>
          <p:cNvSpPr txBox="1">
            <a:spLocks/>
          </p:cNvSpPr>
          <p:nvPr/>
        </p:nvSpPr>
        <p:spPr>
          <a:xfrm>
            <a:off x="0" y="0"/>
            <a:ext cx="3352800" cy="457201"/>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dk1"/>
                </a:solidFill>
                <a:effectLst/>
                <a:uLnTx/>
                <a:uFillTx/>
                <a:latin typeface="+mn-lt"/>
                <a:ea typeface="+mn-ea"/>
                <a:cs typeface="+mn-cs"/>
              </a:rPr>
              <a:t>Accessing and Viewing</a:t>
            </a:r>
            <a:r>
              <a:rPr kumimoji="0" lang="en-US" b="0" i="0" u="none" strike="noStrike" kern="1200" cap="none" spc="0" normalizeH="0" noProof="0" dirty="0">
                <a:ln>
                  <a:noFill/>
                </a:ln>
                <a:solidFill>
                  <a:schemeClr val="dk1"/>
                </a:solidFill>
                <a:effectLst/>
                <a:uLnTx/>
                <a:uFillTx/>
                <a:latin typeface="+mn-lt"/>
                <a:ea typeface="+mn-ea"/>
                <a:cs typeface="+mn-cs"/>
              </a:rPr>
              <a:t> Quality Scorecards</a:t>
            </a:r>
            <a:endParaRPr kumimoji="0" lang="en-US"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Rectangle 10"/>
          <p:cNvSpPr/>
          <p:nvPr/>
        </p:nvSpPr>
        <p:spPr>
          <a:xfrm>
            <a:off x="3009900" y="3150097"/>
            <a:ext cx="4495800" cy="2031325"/>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From the Sub-menu you can select:</a:t>
            </a:r>
          </a:p>
          <a:p>
            <a:r>
              <a:rPr lang="en-US" dirty="0"/>
              <a:t>-Overview – Describes the scoring and ratings for Quality and Delivery</a:t>
            </a:r>
          </a:p>
          <a:p>
            <a:r>
              <a:rPr lang="en-US" dirty="0"/>
              <a:t>-Quality Snapshot Report – Scorecard of Quality Performance</a:t>
            </a:r>
          </a:p>
          <a:p>
            <a:r>
              <a:rPr lang="en-US" dirty="0"/>
              <a:t>-Delivery Snapshot Report – Scorecard of Delivery Performance </a:t>
            </a:r>
          </a:p>
        </p:txBody>
      </p:sp>
      <p:sp>
        <p:nvSpPr>
          <p:cNvPr id="8" name="Rectangle 7"/>
          <p:cNvSpPr/>
          <p:nvPr/>
        </p:nvSpPr>
        <p:spPr>
          <a:xfrm>
            <a:off x="4419600" y="228600"/>
            <a:ext cx="44958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After Logging in, select Performance Reports </a:t>
            </a:r>
          </a:p>
        </p:txBody>
      </p:sp>
      <p:cxnSp>
        <p:nvCxnSpPr>
          <p:cNvPr id="13" name="Straight Arrow Connector 12"/>
          <p:cNvCxnSpPr/>
          <p:nvPr/>
        </p:nvCxnSpPr>
        <p:spPr>
          <a:xfrm>
            <a:off x="5867400" y="597932"/>
            <a:ext cx="0" cy="914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cxnSpLocks/>
          </p:cNvCxnSpPr>
          <p:nvPr/>
        </p:nvCxnSpPr>
        <p:spPr>
          <a:xfrm flipV="1">
            <a:off x="5715000" y="2362200"/>
            <a:ext cx="0" cy="78789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445"/>
          <a:stretch/>
        </p:blipFill>
        <p:spPr bwMode="auto">
          <a:xfrm>
            <a:off x="609600" y="1377863"/>
            <a:ext cx="6524625" cy="29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C1152B59-7A72-4333-9E5F-9E16266193D8}" type="slidenum">
              <a:rPr lang="en-US" smtClean="0"/>
              <a:pPr/>
              <a:t>3</a:t>
            </a:fld>
            <a:endParaRPr lang="en-US" dirty="0"/>
          </a:p>
        </p:txBody>
      </p:sp>
      <p:sp>
        <p:nvSpPr>
          <p:cNvPr id="13" name="Rectangle 12"/>
          <p:cNvSpPr/>
          <p:nvPr/>
        </p:nvSpPr>
        <p:spPr>
          <a:xfrm>
            <a:off x="0" y="0"/>
            <a:ext cx="2667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Quality Snapshot Report</a:t>
            </a:r>
          </a:p>
        </p:txBody>
      </p:sp>
      <p:sp>
        <p:nvSpPr>
          <p:cNvPr id="16" name="Rectangle 15"/>
          <p:cNvSpPr/>
          <p:nvPr/>
        </p:nvSpPr>
        <p:spPr>
          <a:xfrm>
            <a:off x="5268746" y="1600200"/>
            <a:ext cx="3570454" cy="738664"/>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t>The components below that are underlined  are hyperlinks that will take you to the detail chart and subsequent back up data </a:t>
            </a:r>
          </a:p>
        </p:txBody>
      </p:sp>
      <p:sp>
        <p:nvSpPr>
          <p:cNvPr id="17" name="Rectangle 16"/>
          <p:cNvSpPr/>
          <p:nvPr/>
        </p:nvSpPr>
        <p:spPr>
          <a:xfrm>
            <a:off x="1268246" y="4191000"/>
            <a:ext cx="7342354" cy="224676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t>The risk based supplier scorecard is calculated based on six independent components:</a:t>
            </a:r>
          </a:p>
          <a:p>
            <a:pPr marL="285750" lvl="0" indent="-285750">
              <a:buFont typeface="Arial" panose="020B0604020202020204" pitchFamily="34" charset="0"/>
              <a:buChar char="•"/>
            </a:pPr>
            <a:r>
              <a:rPr lang="en-US" sz="1400" dirty="0"/>
              <a:t>12 month Cumulative Quality Yield – examples displayed starting on slide  5</a:t>
            </a:r>
          </a:p>
          <a:p>
            <a:pPr marL="285750" indent="-285750">
              <a:buFont typeface="Arial" panose="020B0604020202020204" pitchFamily="34" charset="0"/>
              <a:buChar char="•"/>
            </a:pPr>
            <a:r>
              <a:rPr lang="en-US" sz="1400" dirty="0"/>
              <a:t>12 month Cumulative Cost of Quality - examples displayed starting on slide  11</a:t>
            </a:r>
          </a:p>
          <a:p>
            <a:pPr marL="285750" indent="-285750">
              <a:buFont typeface="Arial" panose="020B0604020202020204" pitchFamily="34" charset="0"/>
              <a:buChar char="•"/>
            </a:pPr>
            <a:r>
              <a:rPr lang="en-US" sz="1400" dirty="0"/>
              <a:t>E-SCAR 1</a:t>
            </a:r>
            <a:r>
              <a:rPr lang="en-US" sz="1400" baseline="30000" dirty="0"/>
              <a:t>st</a:t>
            </a:r>
            <a:r>
              <a:rPr lang="en-US" sz="1400" dirty="0"/>
              <a:t> Time Approval Yield - examples displayed starting on slide  13</a:t>
            </a:r>
          </a:p>
          <a:p>
            <a:pPr marL="285750" indent="-285750">
              <a:buFont typeface="Arial" panose="020B0604020202020204" pitchFamily="34" charset="0"/>
              <a:buChar char="•"/>
            </a:pPr>
            <a:r>
              <a:rPr lang="en-US" sz="1400" dirty="0"/>
              <a:t>E-SCAR On-Time Response - examples displayed starting on slide  15</a:t>
            </a:r>
          </a:p>
          <a:p>
            <a:pPr marL="285750" indent="-285750">
              <a:buFont typeface="Arial" panose="020B0604020202020204" pitchFamily="34" charset="0"/>
              <a:buChar char="•"/>
            </a:pPr>
            <a:r>
              <a:rPr lang="en-US" sz="1400" dirty="0"/>
              <a:t>12 month Cumulative Notification of Escapes - examples displayed starting on slide  17</a:t>
            </a:r>
          </a:p>
          <a:p>
            <a:pPr marL="285750" lvl="0" indent="-285750">
              <a:buFont typeface="Arial" panose="020B0604020202020204" pitchFamily="34" charset="0"/>
              <a:buChar char="•"/>
            </a:pPr>
            <a:r>
              <a:rPr lang="en-US" sz="1400" dirty="0"/>
              <a:t>Latest Month Notification of Escape</a:t>
            </a:r>
          </a:p>
          <a:p>
            <a:r>
              <a:rPr lang="en-US" sz="1400" dirty="0"/>
              <a:t>The supplier risk level (shown ranging in value from 1 to 5, with 1 being low risk and 5 being high risk) is calculated based on evenly weighting the supplier’s performance in each of the six individual components. Note: Non-rated elements will not be factored in the risk calculation.</a:t>
            </a:r>
          </a:p>
        </p:txBody>
      </p:sp>
      <p:sp>
        <p:nvSpPr>
          <p:cNvPr id="14" name="Rectangle 13"/>
          <p:cNvSpPr/>
          <p:nvPr/>
        </p:nvSpPr>
        <p:spPr>
          <a:xfrm>
            <a:off x="4114800" y="76200"/>
            <a:ext cx="4343400" cy="132343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Initial scorecard reflects quality performance for all TGI Business Units under contract. Select the specific BU from the drop down list if you would like to see performance for the BU and then click on Go.</a:t>
            </a:r>
            <a:endParaRPr lang="en-US" sz="1600" i="1" dirty="0"/>
          </a:p>
        </p:txBody>
      </p:sp>
      <p:cxnSp>
        <p:nvCxnSpPr>
          <p:cNvPr id="5" name="Straight Arrow Connector 4"/>
          <p:cNvCxnSpPr>
            <a:stCxn id="14" idx="2"/>
          </p:cNvCxnSpPr>
          <p:nvPr/>
        </p:nvCxnSpPr>
        <p:spPr>
          <a:xfrm flipH="1">
            <a:off x="3352800" y="1399639"/>
            <a:ext cx="2933700" cy="429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67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96844"/>
            <a:ext cx="5336021" cy="268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49"/>
          <a:stretch/>
        </p:blipFill>
        <p:spPr bwMode="auto">
          <a:xfrm>
            <a:off x="152400" y="383821"/>
            <a:ext cx="5324185" cy="319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6405"/>
          <a:stretch/>
        </p:blipFill>
        <p:spPr bwMode="auto">
          <a:xfrm>
            <a:off x="5981700" y="2553444"/>
            <a:ext cx="2933700" cy="140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C1152B59-7A72-4333-9E5F-9E16266193D8}" type="slidenum">
              <a:rPr lang="en-US" smtClean="0"/>
              <a:pPr/>
              <a:t>4</a:t>
            </a:fld>
            <a:endParaRPr lang="en-US" dirty="0"/>
          </a:p>
        </p:txBody>
      </p:sp>
      <p:sp>
        <p:nvSpPr>
          <p:cNvPr id="5" name="Rectangle 4"/>
          <p:cNvSpPr/>
          <p:nvPr/>
        </p:nvSpPr>
        <p:spPr>
          <a:xfrm>
            <a:off x="5638800" y="14490"/>
            <a:ext cx="35052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12 Month Cum Quality Yield</a:t>
            </a:r>
          </a:p>
        </p:txBody>
      </p:sp>
      <p:sp>
        <p:nvSpPr>
          <p:cNvPr id="10" name="Rectangle 9"/>
          <p:cNvSpPr/>
          <p:nvPr/>
        </p:nvSpPr>
        <p:spPr>
          <a:xfrm>
            <a:off x="533400" y="1371600"/>
            <a:ext cx="1066800" cy="1169551"/>
          </a:xfrm>
          <a:prstGeom prst="rect">
            <a:avLst/>
          </a:prstGeom>
          <a:solidFill>
            <a:schemeClr val="accent1">
              <a:lumMod val="60000"/>
              <a:lumOff val="40000"/>
            </a:schemeClr>
          </a:solidFill>
        </p:spPr>
        <p:txBody>
          <a:bodyPr wrap="square">
            <a:spAutoFit/>
          </a:bodyPr>
          <a:lstStyle/>
          <a:p>
            <a:r>
              <a:rPr lang="en-US" sz="1400" dirty="0"/>
              <a:t>Bars show total rejected parts for month</a:t>
            </a:r>
          </a:p>
        </p:txBody>
      </p:sp>
      <p:sp>
        <p:nvSpPr>
          <p:cNvPr id="17" name="Rectangle 16"/>
          <p:cNvSpPr/>
          <p:nvPr/>
        </p:nvSpPr>
        <p:spPr>
          <a:xfrm>
            <a:off x="5257800" y="4253805"/>
            <a:ext cx="1066800" cy="1384995"/>
          </a:xfrm>
          <a:prstGeom prst="rect">
            <a:avLst/>
          </a:prstGeom>
          <a:solidFill>
            <a:schemeClr val="accent1">
              <a:lumMod val="60000"/>
              <a:lumOff val="40000"/>
            </a:schemeClr>
          </a:solidFill>
        </p:spPr>
        <p:txBody>
          <a:bodyPr wrap="square">
            <a:spAutoFit/>
          </a:bodyPr>
          <a:lstStyle/>
          <a:p>
            <a:r>
              <a:rPr lang="en-US" sz="1400" dirty="0"/>
              <a:t>12 Month Delivered Quality Yield Trend (See Slide 6 &amp; 7)</a:t>
            </a:r>
          </a:p>
        </p:txBody>
      </p:sp>
      <p:sp>
        <p:nvSpPr>
          <p:cNvPr id="9" name="Rectangle 8"/>
          <p:cNvSpPr/>
          <p:nvPr/>
        </p:nvSpPr>
        <p:spPr>
          <a:xfrm>
            <a:off x="3505200" y="990600"/>
            <a:ext cx="1295400" cy="954107"/>
          </a:xfrm>
          <a:prstGeom prst="rect">
            <a:avLst/>
          </a:prstGeom>
          <a:solidFill>
            <a:schemeClr val="accent1">
              <a:lumMod val="60000"/>
              <a:lumOff val="40000"/>
            </a:schemeClr>
          </a:solidFill>
        </p:spPr>
        <p:txBody>
          <a:bodyPr wrap="square">
            <a:spAutoFit/>
          </a:bodyPr>
          <a:lstStyle/>
          <a:p>
            <a:r>
              <a:rPr lang="en-US" sz="1400" dirty="0"/>
              <a:t>12 Month rolling Quality Yield Percentage bar </a:t>
            </a:r>
          </a:p>
        </p:txBody>
      </p:sp>
      <p:sp>
        <p:nvSpPr>
          <p:cNvPr id="18" name="Rectangle 17"/>
          <p:cNvSpPr/>
          <p:nvPr/>
        </p:nvSpPr>
        <p:spPr>
          <a:xfrm>
            <a:off x="3200400" y="3058180"/>
            <a:ext cx="1447800" cy="738664"/>
          </a:xfrm>
          <a:prstGeom prst="rect">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t>For Detailed List click on Month – see slide 5</a:t>
            </a:r>
          </a:p>
        </p:txBody>
      </p:sp>
      <p:cxnSp>
        <p:nvCxnSpPr>
          <p:cNvPr id="7" name="Straight Arrow Connector 6"/>
          <p:cNvCxnSpPr>
            <a:stCxn id="18" idx="1"/>
          </p:cNvCxnSpPr>
          <p:nvPr/>
        </p:nvCxnSpPr>
        <p:spPr>
          <a:xfrm flipH="1" flipV="1">
            <a:off x="2362200" y="2743200"/>
            <a:ext cx="838200" cy="68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p:cNvCxnSpPr>
          <p:nvPr/>
        </p:nvCxnSpPr>
        <p:spPr>
          <a:xfrm flipV="1">
            <a:off x="4800600" y="1467653"/>
            <a:ext cx="21495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p:cNvCxnSpPr>
          <p:nvPr/>
        </p:nvCxnSpPr>
        <p:spPr>
          <a:xfrm flipV="1">
            <a:off x="1600200" y="1956375"/>
            <a:ext cx="6858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486969" y="1410444"/>
            <a:ext cx="2475931" cy="107721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Report Center - Slides 8 thru 10 displays the content for each Icon displayed here. </a:t>
            </a:r>
          </a:p>
        </p:txBody>
      </p:sp>
      <p:cxnSp>
        <p:nvCxnSpPr>
          <p:cNvPr id="2048" name="Straight Arrow Connector 2047"/>
          <p:cNvCxnSpPr/>
          <p:nvPr/>
        </p:nvCxnSpPr>
        <p:spPr>
          <a:xfrm>
            <a:off x="5529263" y="2487662"/>
            <a:ext cx="604837" cy="542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30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90575"/>
            <a:ext cx="742950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a:t>Rev A 02/27/2018</a:t>
            </a:r>
            <a:endParaRPr lang="en-US" dirty="0"/>
          </a:p>
        </p:txBody>
      </p:sp>
      <p:sp>
        <p:nvSpPr>
          <p:cNvPr id="5" name="Slide Number Placeholder 4"/>
          <p:cNvSpPr>
            <a:spLocks noGrp="1"/>
          </p:cNvSpPr>
          <p:nvPr>
            <p:ph type="sldNum" sz="quarter" idx="12"/>
          </p:nvPr>
        </p:nvSpPr>
        <p:spPr/>
        <p:txBody>
          <a:bodyPr/>
          <a:lstStyle/>
          <a:p>
            <a:fld id="{C1152B59-7A72-4333-9E5F-9E16266193D8}" type="slidenum">
              <a:rPr lang="en-US" smtClean="0"/>
              <a:pPr/>
              <a:t>5</a:t>
            </a:fld>
            <a:endParaRPr lang="en-US" dirty="0"/>
          </a:p>
        </p:txBody>
      </p:sp>
      <p:sp>
        <p:nvSpPr>
          <p:cNvPr id="7" name="Rectangle 6"/>
          <p:cNvSpPr/>
          <p:nvPr/>
        </p:nvSpPr>
        <p:spPr>
          <a:xfrm>
            <a:off x="0" y="0"/>
            <a:ext cx="29718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12 Month Cum Quality Yield</a:t>
            </a:r>
          </a:p>
        </p:txBody>
      </p:sp>
      <p:sp>
        <p:nvSpPr>
          <p:cNvPr id="8" name="Rectangle 7"/>
          <p:cNvSpPr/>
          <p:nvPr/>
        </p:nvSpPr>
        <p:spPr>
          <a:xfrm>
            <a:off x="2093794" y="533400"/>
            <a:ext cx="55626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Detailed Monthly Report shows Batch ID #, Non Conformance Date, TGI BU, Part Number , </a:t>
            </a:r>
            <a:r>
              <a:rPr lang="en-US" dirty="0" err="1"/>
              <a:t>Qty</a:t>
            </a:r>
            <a:r>
              <a:rPr lang="en-US" dirty="0"/>
              <a:t> Rejected, Defect Code.</a:t>
            </a:r>
          </a:p>
        </p:txBody>
      </p:sp>
      <p:sp>
        <p:nvSpPr>
          <p:cNvPr id="10" name="Rectangle 9"/>
          <p:cNvSpPr/>
          <p:nvPr/>
        </p:nvSpPr>
        <p:spPr>
          <a:xfrm>
            <a:off x="6172200" y="4838700"/>
            <a:ext cx="29718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By Clicking on the Defect Code, the Code Description is Shown</a:t>
            </a:r>
          </a:p>
        </p:txBody>
      </p:sp>
      <p:cxnSp>
        <p:nvCxnSpPr>
          <p:cNvPr id="12" name="Straight Arrow Connector 11"/>
          <p:cNvCxnSpPr/>
          <p:nvPr/>
        </p:nvCxnSpPr>
        <p:spPr>
          <a:xfrm flipV="1">
            <a:off x="7315200" y="3733800"/>
            <a:ext cx="0" cy="1104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67400" y="3733800"/>
            <a:ext cx="14478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183" y="4929948"/>
            <a:ext cx="2483217" cy="154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2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296" y="3886200"/>
            <a:ext cx="515790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C1152B59-7A72-4333-9E5F-9E16266193D8}" type="slidenum">
              <a:rPr lang="en-US" smtClean="0"/>
              <a:pPr/>
              <a:t>6</a:t>
            </a:fld>
            <a:endParaRPr lang="en-US" dirty="0"/>
          </a:p>
        </p:txBody>
      </p:sp>
      <p:sp>
        <p:nvSpPr>
          <p:cNvPr id="5" name="Rectangle 4"/>
          <p:cNvSpPr/>
          <p:nvPr/>
        </p:nvSpPr>
        <p:spPr>
          <a:xfrm>
            <a:off x="0" y="0"/>
            <a:ext cx="3048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12 Month Cum Quality Yield</a:t>
            </a:r>
          </a:p>
        </p:txBody>
      </p:sp>
      <p:sp>
        <p:nvSpPr>
          <p:cNvPr id="7" name="Rectangle 6"/>
          <p:cNvSpPr/>
          <p:nvPr/>
        </p:nvSpPr>
        <p:spPr>
          <a:xfrm>
            <a:off x="0" y="3657600"/>
            <a:ext cx="2971800" cy="120032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By Hovering over a point on the graph you can see the Quality Yield Percent for that time frame</a:t>
            </a:r>
          </a:p>
        </p:txBody>
      </p:sp>
      <p:sp>
        <p:nvSpPr>
          <p:cNvPr id="9" name="Oval 8"/>
          <p:cNvSpPr/>
          <p:nvPr/>
        </p:nvSpPr>
        <p:spPr>
          <a:xfrm>
            <a:off x="6705600" y="4648200"/>
            <a:ext cx="381000" cy="4634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1521" y="5348644"/>
            <a:ext cx="2667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May 14/Apr15  – 98.89%</a:t>
            </a:r>
          </a:p>
        </p:txBody>
      </p:sp>
      <p:sp>
        <p:nvSpPr>
          <p:cNvPr id="11" name="Rectangle 10"/>
          <p:cNvSpPr/>
          <p:nvPr/>
        </p:nvSpPr>
        <p:spPr>
          <a:xfrm>
            <a:off x="5791200" y="3445618"/>
            <a:ext cx="32004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Clicking on the point will change the bar graph to show that time frame, ref. next slide.</a:t>
            </a:r>
          </a:p>
        </p:txBody>
      </p:sp>
      <p:sp>
        <p:nvSpPr>
          <p:cNvPr id="4" name="TextBox 3"/>
          <p:cNvSpPr txBox="1"/>
          <p:nvPr/>
        </p:nvSpPr>
        <p:spPr>
          <a:xfrm>
            <a:off x="7353810" y="5058489"/>
            <a:ext cx="570990" cy="246221"/>
          </a:xfrm>
          <a:prstGeom prst="rect">
            <a:avLst/>
          </a:prstGeom>
          <a:solidFill>
            <a:srgbClr val="FFC000"/>
          </a:solidFill>
        </p:spPr>
        <p:txBody>
          <a:bodyPr wrap="none" rtlCol="0">
            <a:spAutoFit/>
          </a:bodyPr>
          <a:lstStyle/>
          <a:p>
            <a:r>
              <a:rPr lang="en-US" sz="1000" dirty="0"/>
              <a:t>98.89%</a:t>
            </a:r>
          </a:p>
        </p:txBody>
      </p:sp>
      <p:cxnSp>
        <p:nvCxnSpPr>
          <p:cNvPr id="16" name="Straight Arrow Connector 15"/>
          <p:cNvCxnSpPr>
            <a:stCxn id="7" idx="2"/>
            <a:endCxn id="10" idx="0"/>
          </p:cNvCxnSpPr>
          <p:nvPr/>
        </p:nvCxnSpPr>
        <p:spPr>
          <a:xfrm>
            <a:off x="1485900" y="4857929"/>
            <a:ext cx="19121" cy="490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446" y="228600"/>
            <a:ext cx="511955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43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296" y="3886200"/>
            <a:ext cx="515790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Rev A 02/27/2018</a:t>
            </a:r>
            <a:endParaRPr lang="en-US" dirty="0"/>
          </a:p>
        </p:txBody>
      </p:sp>
      <p:sp>
        <p:nvSpPr>
          <p:cNvPr id="3" name="Slide Number Placeholder 2"/>
          <p:cNvSpPr>
            <a:spLocks noGrp="1"/>
          </p:cNvSpPr>
          <p:nvPr>
            <p:ph type="sldNum" sz="quarter" idx="12"/>
          </p:nvPr>
        </p:nvSpPr>
        <p:spPr/>
        <p:txBody>
          <a:bodyPr/>
          <a:lstStyle/>
          <a:p>
            <a:fld id="{C1152B59-7A72-4333-9E5F-9E16266193D8}" type="slidenum">
              <a:rPr lang="en-US" smtClean="0"/>
              <a:pPr/>
              <a:t>7</a:t>
            </a:fld>
            <a:endParaRPr lang="en-US" dirty="0"/>
          </a:p>
        </p:txBody>
      </p:sp>
      <p:sp>
        <p:nvSpPr>
          <p:cNvPr id="5" name="Rectangle 4"/>
          <p:cNvSpPr/>
          <p:nvPr/>
        </p:nvSpPr>
        <p:spPr>
          <a:xfrm>
            <a:off x="0" y="0"/>
            <a:ext cx="3048000" cy="369332"/>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12 Month Cum Quality Yield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446" y="228600"/>
            <a:ext cx="511955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6200" y="1447800"/>
            <a:ext cx="29718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The graph time frame has changed to May 2014 – Apr 2015</a:t>
            </a:r>
          </a:p>
        </p:txBody>
      </p:sp>
      <p:sp>
        <p:nvSpPr>
          <p:cNvPr id="14" name="Rectangle 13"/>
          <p:cNvSpPr/>
          <p:nvPr/>
        </p:nvSpPr>
        <p:spPr>
          <a:xfrm>
            <a:off x="152400" y="4230469"/>
            <a:ext cx="2286000" cy="646331"/>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The Yield graph will not change.</a:t>
            </a:r>
          </a:p>
        </p:txBody>
      </p:sp>
    </p:spTree>
    <p:extLst>
      <p:ext uri="{BB962C8B-B14F-4D97-AF65-F5344CB8AC3E}">
        <p14:creationId xmlns:p14="http://schemas.microsoft.com/office/powerpoint/2010/main" val="9484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Rev A 02/27/2018</a:t>
            </a:r>
            <a:endParaRPr lang="en-US" dirty="0"/>
          </a:p>
        </p:txBody>
      </p:sp>
      <p:sp>
        <p:nvSpPr>
          <p:cNvPr id="5" name="Slide Number Placeholder 4"/>
          <p:cNvSpPr>
            <a:spLocks noGrp="1"/>
          </p:cNvSpPr>
          <p:nvPr>
            <p:ph type="sldNum" sz="quarter" idx="12"/>
          </p:nvPr>
        </p:nvSpPr>
        <p:spPr/>
        <p:txBody>
          <a:bodyPr/>
          <a:lstStyle/>
          <a:p>
            <a:fld id="{C1152B59-7A72-4333-9E5F-9E16266193D8}" type="slidenum">
              <a:rPr lang="en-US" smtClean="0"/>
              <a:pPr/>
              <a:t>8</a:t>
            </a:fld>
            <a:endParaRPr lang="en-US" dirty="0"/>
          </a:p>
        </p:txBody>
      </p:sp>
      <p:pic>
        <p:nvPicPr>
          <p:cNvPr id="7" name="Picture 6"/>
          <p:cNvPicPr>
            <a:picLocks noChangeAspect="1" noChangeArrowheads="1"/>
          </p:cNvPicPr>
          <p:nvPr/>
        </p:nvPicPr>
        <p:blipFill>
          <a:blip r:embed="rId2" cstate="print"/>
          <a:srcRect l="60125" t="16690" r="11073" b="27037"/>
          <a:stretch>
            <a:fillRect/>
          </a:stretch>
        </p:blipFill>
        <p:spPr bwMode="auto">
          <a:xfrm>
            <a:off x="609600" y="533400"/>
            <a:ext cx="7696200" cy="4800600"/>
          </a:xfrm>
          <a:prstGeom prst="rect">
            <a:avLst/>
          </a:prstGeom>
          <a:noFill/>
          <a:ln w="1">
            <a:noFill/>
            <a:miter lim="800000"/>
            <a:headEnd/>
            <a:tailEnd type="none" w="med" len="med"/>
          </a:ln>
          <a:effectLst/>
        </p:spPr>
      </p:pic>
      <p:sp>
        <p:nvSpPr>
          <p:cNvPr id="8" name="Rectangle 7"/>
          <p:cNvSpPr/>
          <p:nvPr/>
        </p:nvSpPr>
        <p:spPr>
          <a:xfrm>
            <a:off x="0" y="0"/>
            <a:ext cx="2667000" cy="646331"/>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Report Center – Defective Parts Nos. Report</a:t>
            </a:r>
          </a:p>
        </p:txBody>
      </p:sp>
      <p:sp>
        <p:nvSpPr>
          <p:cNvPr id="10" name="Rectangle 9"/>
          <p:cNvSpPr/>
          <p:nvPr/>
        </p:nvSpPr>
        <p:spPr>
          <a:xfrm>
            <a:off x="685800" y="1295400"/>
            <a:ext cx="52578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0" y="152400"/>
            <a:ext cx="2667000" cy="147732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Defective Part Nos. Report – shows Quantity Defective by Part Number  for the specified time period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Rev A 02/27/2018</a:t>
            </a:r>
            <a:endParaRPr lang="en-US" dirty="0"/>
          </a:p>
        </p:txBody>
      </p:sp>
      <p:sp>
        <p:nvSpPr>
          <p:cNvPr id="5" name="Slide Number Placeholder 4"/>
          <p:cNvSpPr>
            <a:spLocks noGrp="1"/>
          </p:cNvSpPr>
          <p:nvPr>
            <p:ph type="sldNum" sz="quarter" idx="12"/>
          </p:nvPr>
        </p:nvSpPr>
        <p:spPr/>
        <p:txBody>
          <a:bodyPr/>
          <a:lstStyle/>
          <a:p>
            <a:fld id="{C1152B59-7A72-4333-9E5F-9E16266193D8}" type="slidenum">
              <a:rPr lang="en-US" smtClean="0"/>
              <a:pPr/>
              <a:t>9</a:t>
            </a:fld>
            <a:endParaRPr lang="en-US" dirty="0"/>
          </a:p>
        </p:txBody>
      </p:sp>
      <p:pic>
        <p:nvPicPr>
          <p:cNvPr id="6" name="Picture 5"/>
          <p:cNvPicPr>
            <a:picLocks noChangeAspect="1" noChangeArrowheads="1"/>
          </p:cNvPicPr>
          <p:nvPr/>
        </p:nvPicPr>
        <p:blipFill>
          <a:blip r:embed="rId2" cstate="print"/>
          <a:srcRect l="59906" t="15825" r="13123" b="27963"/>
          <a:stretch>
            <a:fillRect/>
          </a:stretch>
        </p:blipFill>
        <p:spPr bwMode="auto">
          <a:xfrm>
            <a:off x="1676400" y="1143000"/>
            <a:ext cx="7239000" cy="4953000"/>
          </a:xfrm>
          <a:prstGeom prst="rect">
            <a:avLst/>
          </a:prstGeom>
          <a:noFill/>
          <a:ln w="1">
            <a:noFill/>
            <a:miter lim="800000"/>
            <a:headEnd/>
            <a:tailEnd type="none" w="med" len="med"/>
          </a:ln>
          <a:effectLst/>
        </p:spPr>
      </p:pic>
      <p:sp>
        <p:nvSpPr>
          <p:cNvPr id="7" name="Rectangle 6"/>
          <p:cNvSpPr/>
          <p:nvPr/>
        </p:nvSpPr>
        <p:spPr>
          <a:xfrm>
            <a:off x="4953000" y="228600"/>
            <a:ext cx="3657600" cy="92333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Defect Codes Report – shows Quantity Defective by Defect Code for the specified time period</a:t>
            </a:r>
          </a:p>
        </p:txBody>
      </p:sp>
      <p:pic>
        <p:nvPicPr>
          <p:cNvPr id="8" name="Picture 7"/>
          <p:cNvPicPr>
            <a:picLocks noChangeAspect="1" noChangeArrowheads="1"/>
          </p:cNvPicPr>
          <p:nvPr/>
        </p:nvPicPr>
        <p:blipFill>
          <a:blip r:embed="rId3" cstate="print"/>
          <a:srcRect l="72562" t="36759" r="14719" b="38982"/>
          <a:stretch>
            <a:fillRect/>
          </a:stretch>
        </p:blipFill>
        <p:spPr bwMode="auto">
          <a:xfrm>
            <a:off x="5867400" y="3810000"/>
            <a:ext cx="2584450" cy="1663700"/>
          </a:xfrm>
          <a:prstGeom prst="rect">
            <a:avLst/>
          </a:prstGeom>
          <a:noFill/>
          <a:ln w="1">
            <a:noFill/>
            <a:miter lim="800000"/>
            <a:headEnd/>
            <a:tailEnd type="none" w="med" len="med"/>
          </a:ln>
          <a:effectLst/>
        </p:spPr>
      </p:pic>
      <p:sp>
        <p:nvSpPr>
          <p:cNvPr id="9" name="Rectangle 8"/>
          <p:cNvSpPr/>
          <p:nvPr/>
        </p:nvSpPr>
        <p:spPr>
          <a:xfrm>
            <a:off x="0" y="2667000"/>
            <a:ext cx="1676400" cy="1400383"/>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1700" dirty="0"/>
              <a:t>Clicking on Defect Code provides Defect Code Description</a:t>
            </a:r>
          </a:p>
        </p:txBody>
      </p:sp>
      <p:cxnSp>
        <p:nvCxnSpPr>
          <p:cNvPr id="15" name="Straight Arrow Connector 14"/>
          <p:cNvCxnSpPr/>
          <p:nvPr/>
        </p:nvCxnSpPr>
        <p:spPr>
          <a:xfrm>
            <a:off x="1676400" y="3276600"/>
            <a:ext cx="228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33600" y="3352800"/>
            <a:ext cx="37338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28800" y="1905000"/>
            <a:ext cx="70104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2667000" cy="646331"/>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Report Center – Defect Codes Report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72F547B8539F4FB013F5CE3D0F4EAB" ma:contentTypeVersion="0" ma:contentTypeDescription="Create a new document." ma:contentTypeScope="" ma:versionID="c95fdb918ae7e398dce7885d8c92835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97B669-77F1-4EEB-B218-E333C31BC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670B74A-EDE1-4B0D-8B26-21ADB557AC27}">
  <ds:schemaRefs>
    <ds:schemaRef ds:uri="http://schemas.microsoft.com/sharepoint/v3/contenttype/forms"/>
  </ds:schemaRefs>
</ds:datastoreItem>
</file>

<file path=customXml/itemProps3.xml><?xml version="1.0" encoding="utf-8"?>
<ds:datastoreItem xmlns:ds="http://schemas.openxmlformats.org/officeDocument/2006/customXml" ds:itemID="{8691A6BD-0F7B-4878-8CC3-0DFCACE12ED4}">
  <ds:schemaRefs>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2411</TotalTime>
  <Words>803</Words>
  <Application>Microsoft Office PowerPoint</Application>
  <PresentationFormat>On-screen Show (4:3)</PresentationFormat>
  <Paragraphs>95</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Web Portal Training – Supplier Access/View of Quality Scorecard Scope: Instructions on Accessing and Viewing Quality Scorecard.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Portal Training – Left Margin</dc:title>
  <dc:creator>ewillford</dc:creator>
  <cp:lastModifiedBy>Willford, Eric</cp:lastModifiedBy>
  <cp:revision>129</cp:revision>
  <dcterms:created xsi:type="dcterms:W3CDTF">2013-11-27T17:35:44Z</dcterms:created>
  <dcterms:modified xsi:type="dcterms:W3CDTF">2018-02-27T21:31:20Z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0x0101000E72F547B8539F4FB013F5CE3D0F4EAB</vt:lpwstr>
  </property>
</Properties>
</file>