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7" r:id="rId2"/>
    <p:sldId id="268" r:id="rId3"/>
    <p:sldId id="256" r:id="rId4"/>
    <p:sldId id="257" r:id="rId5"/>
    <p:sldId id="258" r:id="rId6"/>
    <p:sldId id="274" r:id="rId7"/>
    <p:sldId id="275" r:id="rId8"/>
    <p:sldId id="27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6F3DD-65F6-4AD1-B232-1E06156E00D5}" type="datetimeFigureOut">
              <a:rPr lang="en-US" smtClean="0"/>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3E61B-A088-46AC-BAAC-041BE823730E}" type="slidenum">
              <a:rPr lang="en-US" smtClean="0"/>
              <a:pPr/>
              <a:t>‹#›</a:t>
            </a:fld>
            <a:endParaRPr lang="en-US"/>
          </a:p>
        </p:txBody>
      </p:sp>
    </p:spTree>
    <p:extLst>
      <p:ext uri="{BB962C8B-B14F-4D97-AF65-F5344CB8AC3E}">
        <p14:creationId xmlns:p14="http://schemas.microsoft.com/office/powerpoint/2010/main" val="3081723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3E61B-A088-46AC-BAAC-041BE823730E}" type="slidenum">
              <a:rPr lang="en-US" smtClean="0"/>
              <a:pPr/>
              <a:t>1</a:t>
            </a:fld>
            <a:endParaRPr lang="en-US"/>
          </a:p>
        </p:txBody>
      </p:sp>
    </p:spTree>
    <p:extLst>
      <p:ext uri="{BB962C8B-B14F-4D97-AF65-F5344CB8AC3E}">
        <p14:creationId xmlns:p14="http://schemas.microsoft.com/office/powerpoint/2010/main" val="143680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3E61B-A088-46AC-BAAC-041BE823730E}" type="slidenum">
              <a:rPr lang="en-US" smtClean="0"/>
              <a:pPr/>
              <a:t>2</a:t>
            </a:fld>
            <a:endParaRPr lang="en-US"/>
          </a:p>
        </p:txBody>
      </p:sp>
    </p:spTree>
    <p:extLst>
      <p:ext uri="{BB962C8B-B14F-4D97-AF65-F5344CB8AC3E}">
        <p14:creationId xmlns:p14="http://schemas.microsoft.com/office/powerpoint/2010/main" val="29607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TSCMT 2.2</a:t>
            </a:r>
            <a:endParaRPr lang="en-US" dirty="0"/>
          </a:p>
        </p:txBody>
      </p:sp>
      <p:sp>
        <p:nvSpPr>
          <p:cNvPr id="5" name="Footer Placeholder 4"/>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45656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2.2</a:t>
            </a:r>
          </a:p>
        </p:txBody>
      </p:sp>
      <p:sp>
        <p:nvSpPr>
          <p:cNvPr id="5" name="Footer Placeholder 4"/>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317629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2.2</a:t>
            </a:r>
          </a:p>
        </p:txBody>
      </p:sp>
      <p:sp>
        <p:nvSpPr>
          <p:cNvPr id="5" name="Footer Placeholder 4"/>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94259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2.2</a:t>
            </a:r>
          </a:p>
        </p:txBody>
      </p:sp>
      <p:sp>
        <p:nvSpPr>
          <p:cNvPr id="5" name="Footer Placeholder 4"/>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88669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TSCMT 2.2</a:t>
            </a:r>
          </a:p>
        </p:txBody>
      </p:sp>
      <p:sp>
        <p:nvSpPr>
          <p:cNvPr id="5" name="Footer Placeholder 4"/>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411537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TSCMT 2.2</a:t>
            </a:r>
          </a:p>
        </p:txBody>
      </p:sp>
      <p:sp>
        <p:nvSpPr>
          <p:cNvPr id="6" name="Footer Placeholder 5"/>
          <p:cNvSpPr>
            <a:spLocks noGrp="1"/>
          </p:cNvSpPr>
          <p:nvPr>
            <p:ph type="ftr" sz="quarter" idx="11"/>
          </p:nvPr>
        </p:nvSpPr>
        <p:spPr/>
        <p:txBody>
          <a:bodyPr/>
          <a:lstStyle/>
          <a:p>
            <a:r>
              <a:rPr lang="en-US"/>
              <a:t>Approved by: F Mariot  Approval date: 12/13/2017 Revision:  A</a:t>
            </a:r>
          </a:p>
        </p:txBody>
      </p:sp>
      <p:sp>
        <p:nvSpPr>
          <p:cNvPr id="7" name="Slide Number Placeholder 6"/>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51124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TSCMT 2.2</a:t>
            </a:r>
          </a:p>
        </p:txBody>
      </p:sp>
      <p:sp>
        <p:nvSpPr>
          <p:cNvPr id="8" name="Footer Placeholder 7"/>
          <p:cNvSpPr>
            <a:spLocks noGrp="1"/>
          </p:cNvSpPr>
          <p:nvPr>
            <p:ph type="ftr" sz="quarter" idx="11"/>
          </p:nvPr>
        </p:nvSpPr>
        <p:spPr/>
        <p:txBody>
          <a:bodyPr/>
          <a:lstStyle/>
          <a:p>
            <a:r>
              <a:rPr lang="en-US"/>
              <a:t>Approved by: F Mariot  Approval date: 12/13/2017 Revision:  A</a:t>
            </a:r>
          </a:p>
        </p:txBody>
      </p:sp>
      <p:sp>
        <p:nvSpPr>
          <p:cNvPr id="9" name="Slide Number Placeholder 8"/>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315048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TSCMT 2.2</a:t>
            </a:r>
          </a:p>
        </p:txBody>
      </p:sp>
      <p:sp>
        <p:nvSpPr>
          <p:cNvPr id="4" name="Footer Placeholder 3"/>
          <p:cNvSpPr>
            <a:spLocks noGrp="1"/>
          </p:cNvSpPr>
          <p:nvPr>
            <p:ph type="ftr" sz="quarter" idx="11"/>
          </p:nvPr>
        </p:nvSpPr>
        <p:spPr/>
        <p:txBody>
          <a:bodyPr/>
          <a:lstStyle/>
          <a:p>
            <a:r>
              <a:rPr lang="en-US"/>
              <a:t>Approved by: F Mariot  Approval date: 12/13/2017 Revision:  A</a:t>
            </a:r>
          </a:p>
        </p:txBody>
      </p:sp>
      <p:sp>
        <p:nvSpPr>
          <p:cNvPr id="5" name="Slide Number Placeholder 4"/>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23086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2.2</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141503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TSCMT 2.2</a:t>
            </a:r>
          </a:p>
        </p:txBody>
      </p:sp>
      <p:sp>
        <p:nvSpPr>
          <p:cNvPr id="6" name="Footer Placeholder 5"/>
          <p:cNvSpPr>
            <a:spLocks noGrp="1"/>
          </p:cNvSpPr>
          <p:nvPr>
            <p:ph type="ftr" sz="quarter" idx="11"/>
          </p:nvPr>
        </p:nvSpPr>
        <p:spPr/>
        <p:txBody>
          <a:bodyPr/>
          <a:lstStyle/>
          <a:p>
            <a:r>
              <a:rPr lang="en-US"/>
              <a:t>Approved by: F Mariot  Approval date: 12/13/2017 Revision:  A</a:t>
            </a:r>
          </a:p>
        </p:txBody>
      </p:sp>
      <p:sp>
        <p:nvSpPr>
          <p:cNvPr id="7" name="Slide Number Placeholder 6"/>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360651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TSCMT 2.2</a:t>
            </a:r>
          </a:p>
        </p:txBody>
      </p:sp>
      <p:sp>
        <p:nvSpPr>
          <p:cNvPr id="6" name="Footer Placeholder 5"/>
          <p:cNvSpPr>
            <a:spLocks noGrp="1"/>
          </p:cNvSpPr>
          <p:nvPr>
            <p:ph type="ftr" sz="quarter" idx="11"/>
          </p:nvPr>
        </p:nvSpPr>
        <p:spPr/>
        <p:txBody>
          <a:bodyPr/>
          <a:lstStyle/>
          <a:p>
            <a:r>
              <a:rPr lang="en-US"/>
              <a:t>Approved by: F Mariot  Approval date: 12/13/2017 Revision:  A</a:t>
            </a:r>
          </a:p>
        </p:txBody>
      </p:sp>
      <p:sp>
        <p:nvSpPr>
          <p:cNvPr id="7" name="Slide Number Placeholder 6"/>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74931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TSCMT 2.2</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Approved by: F Mariot  Approval date: 12/13/2017 Revision:  A</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A8568-14CA-42AA-9963-CE818B5D5A90}" type="slidenum">
              <a:rPr lang="en-US" smtClean="0"/>
              <a:pPr/>
              <a:t>‹#›</a:t>
            </a:fld>
            <a:endParaRPr lang="en-US"/>
          </a:p>
        </p:txBody>
      </p:sp>
    </p:spTree>
    <p:extLst>
      <p:ext uri="{BB962C8B-B14F-4D97-AF65-F5344CB8AC3E}">
        <p14:creationId xmlns:p14="http://schemas.microsoft.com/office/powerpoint/2010/main" val="302474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rmAutofit/>
          </a:bodyPr>
          <a:lstStyle/>
          <a:p>
            <a:pPr algn="l"/>
            <a:r>
              <a:rPr lang="en-US" sz="3200" dirty="0"/>
              <a:t>Supplier Response to E-SCAR – TSCMT 2.2</a:t>
            </a:r>
            <a:br>
              <a:rPr lang="en-US" sz="3200" dirty="0"/>
            </a:br>
            <a:r>
              <a:rPr lang="en-US" sz="2400" dirty="0"/>
              <a:t>Scope: Instructions for supplier responding to a request for corrective action </a:t>
            </a:r>
            <a:endParaRPr lang="en-US" sz="3200" dirty="0"/>
          </a:p>
        </p:txBody>
      </p:sp>
      <p:pic>
        <p:nvPicPr>
          <p:cNvPr id="4" name="Picture 11" descr="TG_2C.jpg"/>
          <p:cNvPicPr>
            <a:picLocks noChangeAspect="1"/>
          </p:cNvPicPr>
          <p:nvPr/>
        </p:nvPicPr>
        <p:blipFill>
          <a:blip r:embed="rId5" cstate="print"/>
          <a:srcRect/>
          <a:stretch>
            <a:fillRect/>
          </a:stretch>
        </p:blipFill>
        <p:spPr bwMode="auto">
          <a:xfrm>
            <a:off x="285874" y="652689"/>
            <a:ext cx="2160588" cy="677863"/>
          </a:xfrm>
          <a:prstGeom prst="rect">
            <a:avLst/>
          </a:prstGeom>
          <a:noFill/>
          <a:ln w="9525">
            <a:noFill/>
            <a:miter lim="800000"/>
            <a:headEnd/>
            <a:tailEnd/>
          </a:ln>
        </p:spPr>
      </p:pic>
      <p:sp>
        <p:nvSpPr>
          <p:cNvPr id="5" name="Rectangle 8"/>
          <p:cNvSpPr>
            <a:spLocks noChangeArrowheads="1"/>
          </p:cNvSpPr>
          <p:nvPr>
            <p:custDataLst>
              <p:tags r:id="rId1"/>
            </p:custDataLst>
          </p:nvPr>
        </p:nvSpPr>
        <p:spPr bwMode="auto">
          <a:xfrm flipV="1">
            <a:off x="265113" y="2036763"/>
            <a:ext cx="8613775" cy="74612"/>
          </a:xfrm>
          <a:prstGeom prst="rect">
            <a:avLst/>
          </a:prstGeom>
          <a:solidFill>
            <a:srgbClr val="000000"/>
          </a:solidFill>
          <a:ln w="9525">
            <a:noFill/>
            <a:miter lim="800000"/>
            <a:headEnd/>
            <a:tailEnd/>
          </a:ln>
        </p:spPr>
        <p:txBody>
          <a:bodyPr/>
          <a:lstStyle/>
          <a:p>
            <a:endParaRPr lang="en-US" dirty="0"/>
          </a:p>
        </p:txBody>
      </p:sp>
      <p:sp>
        <p:nvSpPr>
          <p:cNvPr id="6" name="Rectangle 8"/>
          <p:cNvSpPr>
            <a:spLocks noChangeArrowheads="1"/>
          </p:cNvSpPr>
          <p:nvPr>
            <p:custDataLst>
              <p:tags r:id="rId2"/>
            </p:custDataLst>
          </p:nvPr>
        </p:nvSpPr>
        <p:spPr bwMode="auto">
          <a:xfrm flipV="1">
            <a:off x="301625" y="5030788"/>
            <a:ext cx="8613775" cy="74612"/>
          </a:xfrm>
          <a:prstGeom prst="rect">
            <a:avLst/>
          </a:prstGeom>
          <a:solidFill>
            <a:srgbClr val="000000"/>
          </a:solidFill>
          <a:ln w="9525">
            <a:noFill/>
            <a:miter lim="800000"/>
            <a:headEnd/>
            <a:tailEnd/>
          </a:ln>
        </p:spPr>
        <p:txBody>
          <a:bodyPr/>
          <a:lstStyle/>
          <a:p>
            <a:endParaRPr lang="en-US" dirty="0"/>
          </a:p>
        </p:txBody>
      </p:sp>
      <p:sp>
        <p:nvSpPr>
          <p:cNvPr id="9" name="Footer Placeholder 8"/>
          <p:cNvSpPr>
            <a:spLocks noGrp="1"/>
          </p:cNvSpPr>
          <p:nvPr>
            <p:ph type="ftr" sz="quarter" idx="11"/>
          </p:nvPr>
        </p:nvSpPr>
        <p:spPr/>
        <p:txBody>
          <a:bodyPr/>
          <a:lstStyle/>
          <a:p>
            <a:r>
              <a:rPr lang="en-US"/>
              <a:t>Approved by: F Mariot  Approval date: 12/13/2017 Revision:  A</a:t>
            </a:r>
          </a:p>
        </p:txBody>
      </p:sp>
      <p:sp>
        <p:nvSpPr>
          <p:cNvPr id="10" name="Slide Number Placeholder 9"/>
          <p:cNvSpPr>
            <a:spLocks noGrp="1"/>
          </p:cNvSpPr>
          <p:nvPr>
            <p:ph type="sldNum" sz="quarter" idx="12"/>
          </p:nvPr>
        </p:nvSpPr>
        <p:spPr/>
        <p:txBody>
          <a:bodyPr/>
          <a:lstStyle/>
          <a:p>
            <a:fld id="{84FA8568-14CA-42AA-9963-CE818B5D5A90}" type="slidenum">
              <a:rPr lang="en-US" smtClean="0"/>
              <a:pPr/>
              <a:t>1</a:t>
            </a:fld>
            <a:endParaRPr lang="en-US"/>
          </a:p>
        </p:txBody>
      </p:sp>
      <p:sp>
        <p:nvSpPr>
          <p:cNvPr id="11" name="Date Placeholder 10"/>
          <p:cNvSpPr>
            <a:spLocks noGrp="1"/>
          </p:cNvSpPr>
          <p:nvPr>
            <p:ph type="dt" sz="half" idx="10"/>
          </p:nvPr>
        </p:nvSpPr>
        <p:spPr/>
        <p:txBody>
          <a:bodyPr/>
          <a:lstStyle/>
          <a:p>
            <a:r>
              <a:rPr lang="en-US"/>
              <a:t>TSCMT 2.2</a:t>
            </a:r>
            <a:endParaRPr lang="en-US" dirty="0"/>
          </a:p>
        </p:txBody>
      </p:sp>
    </p:spTree>
    <p:extLst>
      <p:ext uri="{BB962C8B-B14F-4D97-AF65-F5344CB8AC3E}">
        <p14:creationId xmlns:p14="http://schemas.microsoft.com/office/powerpoint/2010/main" val="104508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A8077B-60EB-4AB3-A975-F320A9ECE18F}"/>
              </a:ext>
            </a:extLst>
          </p:cNvPr>
          <p:cNvPicPr>
            <a:picLocks noChangeAspect="1"/>
          </p:cNvPicPr>
          <p:nvPr/>
        </p:nvPicPr>
        <p:blipFill rotWithShape="1">
          <a:blip r:embed="rId3"/>
          <a:srcRect l="49956" t="14490" r="18566" b="24435"/>
          <a:stretch/>
        </p:blipFill>
        <p:spPr>
          <a:xfrm>
            <a:off x="3124200" y="3244430"/>
            <a:ext cx="5482590" cy="2991691"/>
          </a:xfrm>
          <a:prstGeom prst="rect">
            <a:avLst/>
          </a:prstGeom>
        </p:spPr>
      </p:pic>
      <p:sp>
        <p:nvSpPr>
          <p:cNvPr id="2" name="TextBox 1"/>
          <p:cNvSpPr txBox="1"/>
          <p:nvPr/>
        </p:nvSpPr>
        <p:spPr>
          <a:xfrm>
            <a:off x="457201" y="328136"/>
            <a:ext cx="7543800"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The supplier’s Quality contact will receive an e-mail notification that a request for corrective action has been initiated requiring action.  You can access the Triumph Group supplier portal by clicking on the imbedded link  as noted.</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2</a:t>
            </a:fld>
            <a:endParaRPr lang="en-US"/>
          </a:p>
        </p:txBody>
      </p:sp>
      <p:sp>
        <p:nvSpPr>
          <p:cNvPr id="8" name="Date Placeholder 7"/>
          <p:cNvSpPr>
            <a:spLocks noGrp="1"/>
          </p:cNvSpPr>
          <p:nvPr>
            <p:ph type="dt" sz="half" idx="10"/>
          </p:nvPr>
        </p:nvSpPr>
        <p:spPr/>
        <p:txBody>
          <a:bodyPr/>
          <a:lstStyle/>
          <a:p>
            <a:r>
              <a:rPr lang="en-US"/>
              <a:t>TSCMT 2.2</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95400"/>
            <a:ext cx="87864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152400" y="3691895"/>
            <a:ext cx="2237597"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Step 1: Log in to the portal with your username and password</a:t>
            </a:r>
          </a:p>
        </p:txBody>
      </p:sp>
      <p:cxnSp>
        <p:nvCxnSpPr>
          <p:cNvPr id="7" name="Straight Arrow Connector 6"/>
          <p:cNvCxnSpPr>
            <a:stCxn id="15" idx="3"/>
          </p:cNvCxnSpPr>
          <p:nvPr/>
        </p:nvCxnSpPr>
        <p:spPr>
          <a:xfrm>
            <a:off x="2389997" y="4061227"/>
            <a:ext cx="2155609" cy="1120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77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848760-757E-4B9F-AC7E-2904AD545FD5}"/>
              </a:ext>
            </a:extLst>
          </p:cNvPr>
          <p:cNvPicPr>
            <a:picLocks noChangeAspect="1"/>
          </p:cNvPicPr>
          <p:nvPr/>
        </p:nvPicPr>
        <p:blipFill>
          <a:blip r:embed="rId2"/>
          <a:stretch>
            <a:fillRect/>
          </a:stretch>
        </p:blipFill>
        <p:spPr>
          <a:xfrm>
            <a:off x="2590800" y="4948536"/>
            <a:ext cx="5375757" cy="538890"/>
          </a:xfrm>
          <a:prstGeom prst="rect">
            <a:avLst/>
          </a:prstGeom>
        </p:spPr>
      </p:pic>
      <p:pic>
        <p:nvPicPr>
          <p:cNvPr id="8" name="Picture 7">
            <a:extLst>
              <a:ext uri="{FF2B5EF4-FFF2-40B4-BE49-F238E27FC236}">
                <a16:creationId xmlns:a16="http://schemas.microsoft.com/office/drawing/2014/main" id="{36D4FAE1-4806-4197-8670-800822F2FF0B}"/>
              </a:ext>
            </a:extLst>
          </p:cNvPr>
          <p:cNvPicPr>
            <a:picLocks noChangeAspect="1"/>
          </p:cNvPicPr>
          <p:nvPr/>
        </p:nvPicPr>
        <p:blipFill>
          <a:blip r:embed="rId3"/>
          <a:stretch>
            <a:fillRect/>
          </a:stretch>
        </p:blipFill>
        <p:spPr>
          <a:xfrm>
            <a:off x="324786" y="980420"/>
            <a:ext cx="7467600" cy="3578870"/>
          </a:xfrm>
          <a:prstGeom prst="rect">
            <a:avLst/>
          </a:prstGeom>
        </p:spPr>
      </p:pic>
      <p:sp>
        <p:nvSpPr>
          <p:cNvPr id="3" name="TextBox 2"/>
          <p:cNvSpPr txBox="1"/>
          <p:nvPr/>
        </p:nvSpPr>
        <p:spPr>
          <a:xfrm>
            <a:off x="324786" y="457200"/>
            <a:ext cx="8305800" cy="523220"/>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Once logged in, the E-SCAR will be posted to your home page indicating E-SCAR type, action and response due date.  You can access the E-SCAR by clicking on the hyperlink</a:t>
            </a:r>
          </a:p>
        </p:txBody>
      </p:sp>
      <p:sp>
        <p:nvSpPr>
          <p:cNvPr id="2" name="Footer Placeholder 1"/>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3</a:t>
            </a:fld>
            <a:endParaRPr lang="en-US"/>
          </a:p>
        </p:txBody>
      </p:sp>
      <p:sp>
        <p:nvSpPr>
          <p:cNvPr id="13" name="Date Placeholder 12"/>
          <p:cNvSpPr>
            <a:spLocks noGrp="1"/>
          </p:cNvSpPr>
          <p:nvPr>
            <p:ph type="dt" sz="half" idx="10"/>
          </p:nvPr>
        </p:nvSpPr>
        <p:spPr/>
        <p:txBody>
          <a:bodyPr/>
          <a:lstStyle/>
          <a:p>
            <a:r>
              <a:rPr lang="en-US"/>
              <a:t>TSCMT 2.2</a:t>
            </a:r>
          </a:p>
        </p:txBody>
      </p:sp>
      <p:cxnSp>
        <p:nvCxnSpPr>
          <p:cNvPr id="7" name="Straight Arrow Connector 6"/>
          <p:cNvCxnSpPr>
            <a:cxnSpLocks/>
            <a:stCxn id="3" idx="2"/>
          </p:cNvCxnSpPr>
          <p:nvPr/>
        </p:nvCxnSpPr>
        <p:spPr>
          <a:xfrm flipH="1">
            <a:off x="3276600" y="980420"/>
            <a:ext cx="1201086" cy="4102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15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4801" y="228600"/>
            <a:ext cx="2133600" cy="3108543"/>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After review of nonconformance information, complete Step 1 – Supplier Containment, and Step 2 – Immediate Action. If you are being requested a Phase 1 response, go to slide 5. If you are being requested a Phase 2 response , complete E-SCAR Phase 2 – Corrective Action response sections, go to slide 8.</a:t>
            </a:r>
          </a:p>
        </p:txBody>
      </p:sp>
      <p:sp>
        <p:nvSpPr>
          <p:cNvPr id="2" name="Footer Placeholder 1"/>
          <p:cNvSpPr>
            <a:spLocks noGrp="1"/>
          </p:cNvSpPr>
          <p:nvPr>
            <p:ph type="ftr" sz="quarter" idx="11"/>
          </p:nvPr>
        </p:nvSpPr>
        <p:spPr/>
        <p:txBody>
          <a:bodyPr/>
          <a:lstStyle/>
          <a:p>
            <a:r>
              <a:rPr lang="en-US"/>
              <a:t>Approved by: F Mariot  Approval date: 12/13/2017 Revision:  A</a:t>
            </a:r>
          </a:p>
        </p:txBody>
      </p:sp>
      <p:sp>
        <p:nvSpPr>
          <p:cNvPr id="3" name="Slide Number Placeholder 2"/>
          <p:cNvSpPr>
            <a:spLocks noGrp="1"/>
          </p:cNvSpPr>
          <p:nvPr>
            <p:ph type="sldNum" sz="quarter" idx="12"/>
          </p:nvPr>
        </p:nvSpPr>
        <p:spPr/>
        <p:txBody>
          <a:bodyPr/>
          <a:lstStyle/>
          <a:p>
            <a:fld id="{84FA8568-14CA-42AA-9963-CE818B5D5A90}" type="slidenum">
              <a:rPr lang="en-US" smtClean="0"/>
              <a:pPr/>
              <a:t>4</a:t>
            </a:fld>
            <a:endParaRPr lang="en-US" dirty="0"/>
          </a:p>
        </p:txBody>
      </p:sp>
      <p:sp>
        <p:nvSpPr>
          <p:cNvPr id="16" name="Date Placeholder 15"/>
          <p:cNvSpPr>
            <a:spLocks noGrp="1"/>
          </p:cNvSpPr>
          <p:nvPr>
            <p:ph type="dt" sz="half" idx="10"/>
          </p:nvPr>
        </p:nvSpPr>
        <p:spPr/>
        <p:txBody>
          <a:bodyPr/>
          <a:lstStyle/>
          <a:p>
            <a:r>
              <a:rPr lang="en-US"/>
              <a:t>TSCMT 2.2</a:t>
            </a:r>
          </a:p>
        </p:txBody>
      </p:sp>
      <p:cxnSp>
        <p:nvCxnSpPr>
          <p:cNvPr id="6" name="Straight Arrow Connector 5"/>
          <p:cNvCxnSpPr/>
          <p:nvPr/>
        </p:nvCxnSpPr>
        <p:spPr>
          <a:xfrm>
            <a:off x="2133600" y="1905000"/>
            <a:ext cx="533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5D3532A-E4AB-46D2-9FA4-B46D2D9BB04E}"/>
              </a:ext>
            </a:extLst>
          </p:cNvPr>
          <p:cNvPicPr>
            <a:picLocks noChangeAspect="1"/>
          </p:cNvPicPr>
          <p:nvPr/>
        </p:nvPicPr>
        <p:blipFill>
          <a:blip r:embed="rId2"/>
          <a:stretch>
            <a:fillRect/>
          </a:stretch>
        </p:blipFill>
        <p:spPr>
          <a:xfrm>
            <a:off x="2743200" y="609600"/>
            <a:ext cx="6400800" cy="5248244"/>
          </a:xfrm>
          <a:prstGeom prst="rect">
            <a:avLst/>
          </a:prstGeom>
        </p:spPr>
      </p:pic>
    </p:spTree>
    <p:extLst>
      <p:ext uri="{BB962C8B-B14F-4D97-AF65-F5344CB8AC3E}">
        <p14:creationId xmlns:p14="http://schemas.microsoft.com/office/powerpoint/2010/main" val="124738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825142-55D4-46C9-B69B-EAF43B6F6170}"/>
              </a:ext>
            </a:extLst>
          </p:cNvPr>
          <p:cNvPicPr>
            <a:picLocks noChangeAspect="1"/>
          </p:cNvPicPr>
          <p:nvPr/>
        </p:nvPicPr>
        <p:blipFill>
          <a:blip r:embed="rId2"/>
          <a:stretch>
            <a:fillRect/>
          </a:stretch>
        </p:blipFill>
        <p:spPr>
          <a:xfrm>
            <a:off x="1244434" y="368350"/>
            <a:ext cx="7125690" cy="5511700"/>
          </a:xfrm>
          <a:prstGeom prst="rect">
            <a:avLst/>
          </a:prstGeom>
        </p:spPr>
      </p:pic>
      <p:sp>
        <p:nvSpPr>
          <p:cNvPr id="2" name="Footer Placeholder 1"/>
          <p:cNvSpPr>
            <a:spLocks noGrp="1"/>
          </p:cNvSpPr>
          <p:nvPr>
            <p:ph type="ftr" sz="quarter" idx="11"/>
          </p:nvPr>
        </p:nvSpPr>
        <p:spPr/>
        <p:txBody>
          <a:bodyPr/>
          <a:lstStyle/>
          <a:p>
            <a:r>
              <a:rPr lang="en-US"/>
              <a:t>Approved by: F Mariot  Approval date: 12/13/2017 Revision:  A</a:t>
            </a:r>
            <a:endParaRPr lang="en-US" dirty="0"/>
          </a:p>
        </p:txBody>
      </p:sp>
      <p:sp>
        <p:nvSpPr>
          <p:cNvPr id="3" name="Slide Number Placeholder 2"/>
          <p:cNvSpPr>
            <a:spLocks noGrp="1"/>
          </p:cNvSpPr>
          <p:nvPr>
            <p:ph type="sldNum" sz="quarter" idx="12"/>
          </p:nvPr>
        </p:nvSpPr>
        <p:spPr/>
        <p:txBody>
          <a:bodyPr/>
          <a:lstStyle/>
          <a:p>
            <a:fld id="{84FA8568-14CA-42AA-9963-CE818B5D5A90}" type="slidenum">
              <a:rPr lang="en-US" smtClean="0"/>
              <a:pPr/>
              <a:t>5</a:t>
            </a:fld>
            <a:endParaRPr lang="en-US"/>
          </a:p>
        </p:txBody>
      </p:sp>
      <p:sp>
        <p:nvSpPr>
          <p:cNvPr id="6" name="Date Placeholder 5"/>
          <p:cNvSpPr>
            <a:spLocks noGrp="1"/>
          </p:cNvSpPr>
          <p:nvPr>
            <p:ph type="dt" sz="half" idx="10"/>
          </p:nvPr>
        </p:nvSpPr>
        <p:spPr/>
        <p:txBody>
          <a:bodyPr/>
          <a:lstStyle/>
          <a:p>
            <a:r>
              <a:rPr lang="en-US"/>
              <a:t>TSCMT 2.2</a:t>
            </a:r>
          </a:p>
        </p:txBody>
      </p:sp>
      <p:sp>
        <p:nvSpPr>
          <p:cNvPr id="17" name="TextBox 16"/>
          <p:cNvSpPr txBox="1"/>
          <p:nvPr/>
        </p:nvSpPr>
        <p:spPr>
          <a:xfrm>
            <a:off x="146587" y="533400"/>
            <a:ext cx="1254578" cy="2893100"/>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1.  Complete Step 1 &amp; Step 2 sections with requested information. The blue question marks provide additional explanation of required content.</a:t>
            </a:r>
          </a:p>
        </p:txBody>
      </p:sp>
      <p:cxnSp>
        <p:nvCxnSpPr>
          <p:cNvPr id="8" name="Straight Arrow Connector 7"/>
          <p:cNvCxnSpPr>
            <a:cxnSpLocks/>
            <a:stCxn id="17" idx="3"/>
          </p:cNvCxnSpPr>
          <p:nvPr/>
        </p:nvCxnSpPr>
        <p:spPr>
          <a:xfrm flipV="1">
            <a:off x="1401165" y="1295400"/>
            <a:ext cx="2263053" cy="684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17" idx="3"/>
          </p:cNvCxnSpPr>
          <p:nvPr/>
        </p:nvCxnSpPr>
        <p:spPr>
          <a:xfrm flipV="1">
            <a:off x="1401165" y="1756208"/>
            <a:ext cx="2263053" cy="2237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66510" y="1447800"/>
            <a:ext cx="1906979" cy="2246769"/>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Add attachments of objective evidence supporting actions taken.  Click the “Browse” link to search for files to be attached.  You will be given the opportunity to add additional attachments as each file is uploaded</a:t>
            </a:r>
          </a:p>
        </p:txBody>
      </p:sp>
      <p:cxnSp>
        <p:nvCxnSpPr>
          <p:cNvPr id="13" name="Straight Arrow Connector 12"/>
          <p:cNvCxnSpPr>
            <a:cxnSpLocks/>
            <a:stCxn id="21" idx="1"/>
          </p:cNvCxnSpPr>
          <p:nvPr/>
        </p:nvCxnSpPr>
        <p:spPr>
          <a:xfrm flipH="1">
            <a:off x="5809756" y="2571185"/>
            <a:ext cx="856754" cy="6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a:off x="1401165" y="1872228"/>
            <a:ext cx="2256435" cy="306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AFEA479-C7B9-449D-94CF-88AE78E5A35C}"/>
              </a:ext>
            </a:extLst>
          </p:cNvPr>
          <p:cNvCxnSpPr>
            <a:stCxn id="21" idx="1"/>
          </p:cNvCxnSpPr>
          <p:nvPr/>
        </p:nvCxnSpPr>
        <p:spPr>
          <a:xfrm flipH="1">
            <a:off x="5638800" y="2571185"/>
            <a:ext cx="1027710" cy="1924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2D9C7A8-CC7B-4C2E-8CE9-00E9E3BD6754}"/>
              </a:ext>
            </a:extLst>
          </p:cNvPr>
          <p:cNvSpPr txBox="1"/>
          <p:nvPr/>
        </p:nvSpPr>
        <p:spPr>
          <a:xfrm>
            <a:off x="-26225" y="5359607"/>
            <a:ext cx="5111213"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3.  You can choose to “Save and Close”  to continue later, or if complete, then select “Save and Submit” option.  Then Process E-SCAR to transmit to Triumph</a:t>
            </a:r>
          </a:p>
        </p:txBody>
      </p:sp>
    </p:spTree>
    <p:extLst>
      <p:ext uri="{BB962C8B-B14F-4D97-AF65-F5344CB8AC3E}">
        <p14:creationId xmlns:p14="http://schemas.microsoft.com/office/powerpoint/2010/main" val="393304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3EC5A6-3192-432D-82B4-7A9EE5316DFD}"/>
              </a:ext>
            </a:extLst>
          </p:cNvPr>
          <p:cNvPicPr>
            <a:picLocks noChangeAspect="1"/>
          </p:cNvPicPr>
          <p:nvPr/>
        </p:nvPicPr>
        <p:blipFill rotWithShape="1">
          <a:blip r:embed="rId2"/>
          <a:srcRect b="50452"/>
          <a:stretch/>
        </p:blipFill>
        <p:spPr>
          <a:xfrm>
            <a:off x="175721" y="934363"/>
            <a:ext cx="5782567" cy="4225011"/>
          </a:xfrm>
          <a:prstGeom prst="rect">
            <a:avLst/>
          </a:prstGeom>
        </p:spPr>
      </p:pic>
      <p:sp>
        <p:nvSpPr>
          <p:cNvPr id="2" name="Footer Placeholder 1"/>
          <p:cNvSpPr>
            <a:spLocks noGrp="1"/>
          </p:cNvSpPr>
          <p:nvPr>
            <p:ph type="ftr" sz="quarter" idx="11"/>
          </p:nvPr>
        </p:nvSpPr>
        <p:spPr/>
        <p:txBody>
          <a:bodyPr/>
          <a:lstStyle/>
          <a:p>
            <a:r>
              <a:rPr lang="en-US"/>
              <a:t>Approved by: F Mariot  Approval date: 12/13/2017 Revision:  A</a:t>
            </a:r>
            <a:endParaRPr lang="en-US" dirty="0"/>
          </a:p>
        </p:txBody>
      </p:sp>
      <p:sp>
        <p:nvSpPr>
          <p:cNvPr id="3" name="Slide Number Placeholder 2"/>
          <p:cNvSpPr>
            <a:spLocks noGrp="1"/>
          </p:cNvSpPr>
          <p:nvPr>
            <p:ph type="sldNum" sz="quarter" idx="12"/>
          </p:nvPr>
        </p:nvSpPr>
        <p:spPr/>
        <p:txBody>
          <a:bodyPr/>
          <a:lstStyle/>
          <a:p>
            <a:fld id="{84FA8568-14CA-42AA-9963-CE818B5D5A90}" type="slidenum">
              <a:rPr lang="en-US" smtClean="0"/>
              <a:pPr/>
              <a:t>6</a:t>
            </a:fld>
            <a:endParaRPr lang="en-US"/>
          </a:p>
        </p:txBody>
      </p:sp>
      <p:sp>
        <p:nvSpPr>
          <p:cNvPr id="6" name="Date Placeholder 5"/>
          <p:cNvSpPr>
            <a:spLocks noGrp="1"/>
          </p:cNvSpPr>
          <p:nvPr>
            <p:ph type="dt" sz="half" idx="10"/>
          </p:nvPr>
        </p:nvSpPr>
        <p:spPr/>
        <p:txBody>
          <a:bodyPr/>
          <a:lstStyle/>
          <a:p>
            <a:r>
              <a:rPr lang="en-US"/>
              <a:t>TSCMT 2.2</a:t>
            </a:r>
          </a:p>
        </p:txBody>
      </p:sp>
      <p:sp>
        <p:nvSpPr>
          <p:cNvPr id="17" name="TextBox 16"/>
          <p:cNvSpPr txBox="1"/>
          <p:nvPr/>
        </p:nvSpPr>
        <p:spPr>
          <a:xfrm>
            <a:off x="685800" y="304800"/>
            <a:ext cx="5410200" cy="523220"/>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1.  Complete all sections with requested information.  The blue question marks provide additional explanation of required content.</a:t>
            </a:r>
          </a:p>
        </p:txBody>
      </p:sp>
      <p:sp>
        <p:nvSpPr>
          <p:cNvPr id="14" name="TextBox 13"/>
          <p:cNvSpPr txBox="1"/>
          <p:nvPr/>
        </p:nvSpPr>
        <p:spPr>
          <a:xfrm>
            <a:off x="4812403" y="2143780"/>
            <a:ext cx="2994479" cy="523220"/>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2.  Select the RCCA methodology used to determine root cause</a:t>
            </a:r>
          </a:p>
        </p:txBody>
      </p:sp>
      <p:sp>
        <p:nvSpPr>
          <p:cNvPr id="15" name="TextBox 14"/>
          <p:cNvSpPr txBox="1"/>
          <p:nvPr/>
        </p:nvSpPr>
        <p:spPr>
          <a:xfrm>
            <a:off x="5791200" y="3549893"/>
            <a:ext cx="2514600" cy="523220"/>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4.  Select the applicable cause codes from the drop-down list</a:t>
            </a:r>
          </a:p>
        </p:txBody>
      </p:sp>
      <p:sp>
        <p:nvSpPr>
          <p:cNvPr id="12" name="Right Brace 11"/>
          <p:cNvSpPr/>
          <p:nvPr/>
        </p:nvSpPr>
        <p:spPr>
          <a:xfrm>
            <a:off x="3810000" y="1752600"/>
            <a:ext cx="1002403"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325" y="5562600"/>
            <a:ext cx="5095875" cy="542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a:extLst>
              <a:ext uri="{FF2B5EF4-FFF2-40B4-BE49-F238E27FC236}">
                <a16:creationId xmlns:a16="http://schemas.microsoft.com/office/drawing/2014/main" id="{EE167CE7-1073-4CB5-98F6-A72FDD7FCBF2}"/>
              </a:ext>
            </a:extLst>
          </p:cNvPr>
          <p:cNvSpPr txBox="1"/>
          <p:nvPr/>
        </p:nvSpPr>
        <p:spPr>
          <a:xfrm>
            <a:off x="4812402" y="2731987"/>
            <a:ext cx="3493398" cy="523220"/>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3.  Insert Root Cause, Contributing Cause Statements in appropriate boxes . </a:t>
            </a:r>
          </a:p>
        </p:txBody>
      </p:sp>
      <p:sp>
        <p:nvSpPr>
          <p:cNvPr id="24" name="TextBox 23">
            <a:extLst>
              <a:ext uri="{FF2B5EF4-FFF2-40B4-BE49-F238E27FC236}">
                <a16:creationId xmlns:a16="http://schemas.microsoft.com/office/drawing/2014/main" id="{E338CBF2-CF9F-4D3A-9AC7-D27A9E25E98A}"/>
              </a:ext>
            </a:extLst>
          </p:cNvPr>
          <p:cNvSpPr txBox="1"/>
          <p:nvPr/>
        </p:nvSpPr>
        <p:spPr>
          <a:xfrm>
            <a:off x="5791200" y="4284509"/>
            <a:ext cx="2514600" cy="1169551"/>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5. Attach files that reflect methodology used.  Once a file is selected, the system will allow for two additional attachments </a:t>
            </a:r>
          </a:p>
        </p:txBody>
      </p:sp>
    </p:spTree>
    <p:extLst>
      <p:ext uri="{BB962C8B-B14F-4D97-AF65-F5344CB8AC3E}">
        <p14:creationId xmlns:p14="http://schemas.microsoft.com/office/powerpoint/2010/main" val="3173676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200" y="6324600"/>
            <a:ext cx="2895600" cy="365125"/>
          </a:xfrm>
        </p:spPr>
        <p:txBody>
          <a:bodyPr/>
          <a:lstStyle/>
          <a:p>
            <a:r>
              <a:rPr lang="en-US"/>
              <a:t>Approved by: F Mariot  Approval date: 12/13/2017 Revision:  A</a:t>
            </a:r>
          </a:p>
        </p:txBody>
      </p:sp>
      <p:sp>
        <p:nvSpPr>
          <p:cNvPr id="3" name="Slide Number Placeholder 2"/>
          <p:cNvSpPr>
            <a:spLocks noGrp="1"/>
          </p:cNvSpPr>
          <p:nvPr>
            <p:ph type="sldNum" sz="quarter" idx="12"/>
          </p:nvPr>
        </p:nvSpPr>
        <p:spPr>
          <a:xfrm>
            <a:off x="6555179" y="6324600"/>
            <a:ext cx="2133600" cy="365125"/>
          </a:xfrm>
        </p:spPr>
        <p:txBody>
          <a:bodyPr/>
          <a:lstStyle/>
          <a:p>
            <a:fld id="{84FA8568-14CA-42AA-9963-CE818B5D5A90}" type="slidenum">
              <a:rPr lang="en-US" smtClean="0"/>
              <a:pPr/>
              <a:t>7</a:t>
            </a:fld>
            <a:endParaRPr lang="en-US"/>
          </a:p>
        </p:txBody>
      </p:sp>
      <p:sp>
        <p:nvSpPr>
          <p:cNvPr id="6" name="Date Placeholder 5"/>
          <p:cNvSpPr>
            <a:spLocks noGrp="1"/>
          </p:cNvSpPr>
          <p:nvPr>
            <p:ph type="dt" sz="half" idx="10"/>
          </p:nvPr>
        </p:nvSpPr>
        <p:spPr/>
        <p:txBody>
          <a:bodyPr/>
          <a:lstStyle/>
          <a:p>
            <a:r>
              <a:rPr lang="en-US"/>
              <a:t>TSCMT 2.2</a:t>
            </a:r>
          </a:p>
        </p:txBody>
      </p:sp>
      <p:sp>
        <p:nvSpPr>
          <p:cNvPr id="20" name="TextBox 19"/>
          <p:cNvSpPr txBox="1"/>
          <p:nvPr/>
        </p:nvSpPr>
        <p:spPr>
          <a:xfrm>
            <a:off x="5452423" y="4191000"/>
            <a:ext cx="1906979" cy="2031325"/>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2.  You can choose to “Save and Close” to continue later, or if complete, then select “Save and Submit” option.  Click on “Update and Save E-SCAR” link to transmit to Triumph.</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249" y="1981200"/>
            <a:ext cx="6762750" cy="2047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1055249" y="381000"/>
            <a:ext cx="1906979" cy="1384995"/>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1.  Select  the date from the calendar icon link when all corrective actions will have been completed and implemented.</a:t>
            </a:r>
          </a:p>
        </p:txBody>
      </p:sp>
      <p:cxnSp>
        <p:nvCxnSpPr>
          <p:cNvPr id="7" name="Straight Arrow Connector 6"/>
          <p:cNvCxnSpPr>
            <a:stCxn id="20" idx="1"/>
          </p:cNvCxnSpPr>
          <p:nvPr/>
        </p:nvCxnSpPr>
        <p:spPr>
          <a:xfrm flipH="1" flipV="1">
            <a:off x="4038601" y="3124201"/>
            <a:ext cx="1413822" cy="2082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0" idx="1"/>
          </p:cNvCxnSpPr>
          <p:nvPr/>
        </p:nvCxnSpPr>
        <p:spPr>
          <a:xfrm flipH="1" flipV="1">
            <a:off x="2590801" y="3581401"/>
            <a:ext cx="2861622" cy="1625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87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2B0CC4-2504-4C06-87E0-1A465EBBA55C}"/>
              </a:ext>
            </a:extLst>
          </p:cNvPr>
          <p:cNvPicPr>
            <a:picLocks noChangeAspect="1"/>
          </p:cNvPicPr>
          <p:nvPr/>
        </p:nvPicPr>
        <p:blipFill>
          <a:blip r:embed="rId2"/>
          <a:stretch>
            <a:fillRect/>
          </a:stretch>
        </p:blipFill>
        <p:spPr>
          <a:xfrm>
            <a:off x="381001" y="1053644"/>
            <a:ext cx="5257800" cy="145254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2543175"/>
            <a:ext cx="81534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8</a:t>
            </a:fld>
            <a:endParaRPr lang="en-US"/>
          </a:p>
        </p:txBody>
      </p:sp>
      <p:sp>
        <p:nvSpPr>
          <p:cNvPr id="8" name="Date Placeholder 7"/>
          <p:cNvSpPr>
            <a:spLocks noGrp="1"/>
          </p:cNvSpPr>
          <p:nvPr>
            <p:ph type="dt" sz="half" idx="10"/>
          </p:nvPr>
        </p:nvSpPr>
        <p:spPr/>
        <p:txBody>
          <a:bodyPr/>
          <a:lstStyle/>
          <a:p>
            <a:r>
              <a:rPr lang="en-US"/>
              <a:t>TSCMT 2.2</a:t>
            </a:r>
          </a:p>
        </p:txBody>
      </p:sp>
      <p:sp>
        <p:nvSpPr>
          <p:cNvPr id="11" name="TextBox 10"/>
          <p:cNvSpPr txBox="1"/>
          <p:nvPr/>
        </p:nvSpPr>
        <p:spPr>
          <a:xfrm>
            <a:off x="451262" y="304801"/>
            <a:ext cx="8159338"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To view all E-SCAR status, select “E-SCARS” from the menu list.  Open E-SCARS will appear with their current status.  The color indicator reflects  current status and location of the E-SCAR.  In the example below, the E-SCAR is in Phase 1 response mode at the supplier, and since the color is green, the response is not delinquent.  </a:t>
            </a:r>
          </a:p>
        </p:txBody>
      </p:sp>
      <p:sp>
        <p:nvSpPr>
          <p:cNvPr id="12" name="TextBox 11"/>
          <p:cNvSpPr txBox="1"/>
          <p:nvPr/>
        </p:nvSpPr>
        <p:spPr>
          <a:xfrm>
            <a:off x="3276600" y="2537936"/>
            <a:ext cx="5334000" cy="954107"/>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From this page you can access the E-SCAR or the supplier’s profile by clicking on the underlined links.  You can see, that after the E-SCAR has been submitted, the Phase 1 Supplier status displays “Blue” for completed action.</a:t>
            </a:r>
          </a:p>
        </p:txBody>
      </p:sp>
      <p:cxnSp>
        <p:nvCxnSpPr>
          <p:cNvPr id="4" name="Straight Arrow Connector 3"/>
          <p:cNvCxnSpPr>
            <a:cxnSpLocks/>
          </p:cNvCxnSpPr>
          <p:nvPr/>
        </p:nvCxnSpPr>
        <p:spPr>
          <a:xfrm>
            <a:off x="4932466" y="918380"/>
            <a:ext cx="172934" cy="529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795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621</Words>
  <Application>Microsoft Office PowerPoint</Application>
  <PresentationFormat>On-screen Show (4:3)</PresentationFormat>
  <Paragraphs>43</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Supplier Response to E-SCAR – TSCMT 2.2 Scope: Instructions for supplier responding to a request for corrective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Triumph Aerostructures - Vought Aircraft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Mariot, Frank</dc:creator>
  <cp:lastModifiedBy>Willford, Eric</cp:lastModifiedBy>
  <cp:revision>64</cp:revision>
  <dcterms:created xsi:type="dcterms:W3CDTF">2013-02-27T15:23:51Z</dcterms:created>
  <dcterms:modified xsi:type="dcterms:W3CDTF">2018-01-23T20:43:32Z</dcterms:modified>
</cp:coreProperties>
</file>