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handoutMasterIdLst>
    <p:handoutMasterId r:id="rId17"/>
  </p:handoutMasterIdLst>
  <p:sldIdLst>
    <p:sldId id="267" r:id="rId6"/>
    <p:sldId id="274" r:id="rId7"/>
    <p:sldId id="268" r:id="rId8"/>
    <p:sldId id="278" r:id="rId9"/>
    <p:sldId id="269" r:id="rId10"/>
    <p:sldId id="271" r:id="rId11"/>
    <p:sldId id="270" r:id="rId12"/>
    <p:sldId id="272" r:id="rId13"/>
    <p:sldId id="273" r:id="rId14"/>
    <p:sldId id="27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27" autoAdjust="0"/>
    <p:restoredTop sz="94614" autoAdjust="0"/>
  </p:normalViewPr>
  <p:slideViewPr>
    <p:cSldViewPr snapToGrid="0">
      <p:cViewPr varScale="1">
        <p:scale>
          <a:sx n="67" d="100"/>
          <a:sy n="67" d="100"/>
        </p:scale>
        <p:origin x="1325" y="53"/>
      </p:cViewPr>
      <p:guideLst>
        <p:guide orient="horz" pos="2160"/>
        <p:guide pos="2880"/>
      </p:guideLst>
    </p:cSldViewPr>
  </p:slideViewPr>
  <p:notesTextViewPr>
    <p:cViewPr>
      <p:scale>
        <a:sx n="1" d="1"/>
        <a:sy n="1" d="1"/>
      </p:scale>
      <p:origin x="0" y="0"/>
    </p:cViewPr>
  </p:notesTextViewPr>
  <p:notesViewPr>
    <p:cSldViewPr snapToGrid="0">
      <p:cViewPr varScale="1">
        <p:scale>
          <a:sx n="86" d="100"/>
          <a:sy n="86"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AF0CE4-FB21-47E3-A0AE-1E44081DBF51}" type="datetimeFigureOut">
              <a:rPr lang="en-US" smtClean="0"/>
              <a:t>1/24/2018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F9D514-0364-43B7-A511-F0C0230F7096}" type="slidenum">
              <a:rPr lang="en-US" smtClean="0"/>
              <a:t>‹#›</a:t>
            </a:fld>
            <a:endParaRPr lang="en-US"/>
          </a:p>
        </p:txBody>
      </p:sp>
    </p:spTree>
    <p:extLst>
      <p:ext uri="{BB962C8B-B14F-4D97-AF65-F5344CB8AC3E}">
        <p14:creationId xmlns:p14="http://schemas.microsoft.com/office/powerpoint/2010/main" val="864523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6F3DD-65F6-4AD1-B232-1E06156E00D5}" type="datetimeFigureOut">
              <a:rPr lang="en-US" smtClean="0"/>
              <a:pPr/>
              <a:t>1/24/2018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3E61B-A088-46AC-BAAC-041BE823730E}" type="slidenum">
              <a:rPr lang="en-US" smtClean="0"/>
              <a:pPr/>
              <a:t>‹#›</a:t>
            </a:fld>
            <a:endParaRPr lang="en-US"/>
          </a:p>
        </p:txBody>
      </p:sp>
    </p:spTree>
    <p:extLst>
      <p:ext uri="{BB962C8B-B14F-4D97-AF65-F5344CB8AC3E}">
        <p14:creationId xmlns:p14="http://schemas.microsoft.com/office/powerpoint/2010/main" val="3081723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3E61B-A088-46AC-BAAC-041BE823730E}" type="slidenum">
              <a:rPr lang="en-US" smtClean="0"/>
              <a:pPr/>
              <a:t>1</a:t>
            </a:fld>
            <a:endParaRPr lang="en-US"/>
          </a:p>
        </p:txBody>
      </p:sp>
    </p:spTree>
    <p:extLst>
      <p:ext uri="{BB962C8B-B14F-4D97-AF65-F5344CB8AC3E}">
        <p14:creationId xmlns:p14="http://schemas.microsoft.com/office/powerpoint/2010/main" val="143680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Date Placeholder 9"/>
          <p:cNvSpPr>
            <a:spLocks noGrp="1"/>
          </p:cNvSpPr>
          <p:nvPr>
            <p:ph type="dt" sz="half" idx="10"/>
          </p:nvPr>
        </p:nvSpPr>
        <p:spPr/>
        <p:txBody>
          <a:bodyPr/>
          <a:lstStyle/>
          <a:p>
            <a:r>
              <a:rPr lang="en-US"/>
              <a:t>TSCMT 6.14</a:t>
            </a:r>
          </a:p>
        </p:txBody>
      </p:sp>
      <p:sp>
        <p:nvSpPr>
          <p:cNvPr id="11" name="Footer Placeholder 10"/>
          <p:cNvSpPr>
            <a:spLocks noGrp="1"/>
          </p:cNvSpPr>
          <p:nvPr>
            <p:ph type="ftr" sz="quarter" idx="11"/>
          </p:nvPr>
        </p:nvSpPr>
        <p:spPr/>
        <p:txBody>
          <a:bodyPr/>
          <a:lstStyle/>
          <a:p>
            <a:r>
              <a:rPr lang="en-US"/>
              <a:t>Approved by: F Mariot  Approval date: 12/07/2017 Revision: C</a:t>
            </a:r>
          </a:p>
        </p:txBody>
      </p:sp>
      <p:sp>
        <p:nvSpPr>
          <p:cNvPr id="12" name="Slide Number Placeholder 11"/>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2456567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TSCMT 6.14</a:t>
            </a:r>
          </a:p>
        </p:txBody>
      </p:sp>
      <p:sp>
        <p:nvSpPr>
          <p:cNvPr id="5" name="Footer Placeholder 4"/>
          <p:cNvSpPr>
            <a:spLocks noGrp="1"/>
          </p:cNvSpPr>
          <p:nvPr>
            <p:ph type="ftr" sz="quarter" idx="11"/>
          </p:nvPr>
        </p:nvSpPr>
        <p:spPr/>
        <p:txBody>
          <a:bodyPr/>
          <a:lstStyle/>
          <a:p>
            <a:r>
              <a:rPr lang="en-US"/>
              <a:t>Approved by: F Mariot  Approval date: 12/07/2017 Revision: C</a:t>
            </a:r>
          </a:p>
        </p:txBody>
      </p:sp>
      <p:sp>
        <p:nvSpPr>
          <p:cNvPr id="6" name="Slide Number Placeholder 5"/>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3176298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TSCMT 6.14</a:t>
            </a:r>
          </a:p>
        </p:txBody>
      </p:sp>
      <p:sp>
        <p:nvSpPr>
          <p:cNvPr id="5" name="Footer Placeholder 4"/>
          <p:cNvSpPr>
            <a:spLocks noGrp="1"/>
          </p:cNvSpPr>
          <p:nvPr>
            <p:ph type="ftr" sz="quarter" idx="11"/>
          </p:nvPr>
        </p:nvSpPr>
        <p:spPr/>
        <p:txBody>
          <a:bodyPr/>
          <a:lstStyle/>
          <a:p>
            <a:r>
              <a:rPr lang="en-US"/>
              <a:t>Approved by: F Mariot  Approval date: 12/07/2017 Revision: C</a:t>
            </a:r>
          </a:p>
        </p:txBody>
      </p:sp>
      <p:sp>
        <p:nvSpPr>
          <p:cNvPr id="6" name="Slide Number Placeholder 5"/>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942595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TSCMT 6.14</a:t>
            </a:r>
          </a:p>
        </p:txBody>
      </p:sp>
      <p:sp>
        <p:nvSpPr>
          <p:cNvPr id="5" name="Footer Placeholder 4"/>
          <p:cNvSpPr>
            <a:spLocks noGrp="1"/>
          </p:cNvSpPr>
          <p:nvPr>
            <p:ph type="ftr" sz="quarter" idx="11"/>
          </p:nvPr>
        </p:nvSpPr>
        <p:spPr/>
        <p:txBody>
          <a:bodyPr/>
          <a:lstStyle/>
          <a:p>
            <a:r>
              <a:rPr lang="en-US"/>
              <a:t>Approved by: F Mariot  Approval date: 12/07/2017 Revision: C</a:t>
            </a:r>
          </a:p>
        </p:txBody>
      </p:sp>
      <p:sp>
        <p:nvSpPr>
          <p:cNvPr id="6" name="Slide Number Placeholder 5"/>
          <p:cNvSpPr>
            <a:spLocks noGrp="1"/>
          </p:cNvSpPr>
          <p:nvPr>
            <p:ph type="sldNum" sz="quarter" idx="12"/>
          </p:nvPr>
        </p:nvSpPr>
        <p:spPr/>
        <p:txBody>
          <a:bodyPr/>
          <a:lstStyle/>
          <a:p>
            <a:fld id="{12BCEDC1-1D6A-45EA-A4F6-EB4AA21F00A1}" type="slidenum">
              <a:rPr lang="en-US" smtClean="0"/>
              <a:t>‹#›</a:t>
            </a:fld>
            <a:endParaRPr lang="en-US"/>
          </a:p>
        </p:txBody>
      </p:sp>
    </p:spTree>
    <p:extLst>
      <p:ext uri="{BB962C8B-B14F-4D97-AF65-F5344CB8AC3E}">
        <p14:creationId xmlns:p14="http://schemas.microsoft.com/office/powerpoint/2010/main" val="1864900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TSCMT 6.14</a:t>
            </a:r>
          </a:p>
        </p:txBody>
      </p:sp>
      <p:sp>
        <p:nvSpPr>
          <p:cNvPr id="5" name="Footer Placeholder 4"/>
          <p:cNvSpPr>
            <a:spLocks noGrp="1"/>
          </p:cNvSpPr>
          <p:nvPr>
            <p:ph type="ftr" sz="quarter" idx="11"/>
          </p:nvPr>
        </p:nvSpPr>
        <p:spPr/>
        <p:txBody>
          <a:bodyPr/>
          <a:lstStyle/>
          <a:p>
            <a:r>
              <a:rPr lang="en-US"/>
              <a:t>Approved by: F Mariot  Approval date: 12/07/2017 Revision: C</a:t>
            </a:r>
          </a:p>
        </p:txBody>
      </p:sp>
      <p:sp>
        <p:nvSpPr>
          <p:cNvPr id="6" name="Slide Number Placeholder 5"/>
          <p:cNvSpPr>
            <a:spLocks noGrp="1"/>
          </p:cNvSpPr>
          <p:nvPr>
            <p:ph type="sldNum" sz="quarter" idx="12"/>
          </p:nvPr>
        </p:nvSpPr>
        <p:spPr/>
        <p:txBody>
          <a:bodyPr/>
          <a:lstStyle/>
          <a:p>
            <a:fld id="{12BCEDC1-1D6A-45EA-A4F6-EB4AA21F00A1}" type="slidenum">
              <a:rPr lang="en-US" smtClean="0"/>
              <a:t>‹#›</a:t>
            </a:fld>
            <a:endParaRPr lang="en-US"/>
          </a:p>
        </p:txBody>
      </p:sp>
    </p:spTree>
    <p:extLst>
      <p:ext uri="{BB962C8B-B14F-4D97-AF65-F5344CB8AC3E}">
        <p14:creationId xmlns:p14="http://schemas.microsoft.com/office/powerpoint/2010/main" val="2153969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TSCMT 6.14</a:t>
            </a:r>
          </a:p>
        </p:txBody>
      </p:sp>
      <p:sp>
        <p:nvSpPr>
          <p:cNvPr id="5" name="Footer Placeholder 4"/>
          <p:cNvSpPr>
            <a:spLocks noGrp="1"/>
          </p:cNvSpPr>
          <p:nvPr>
            <p:ph type="ftr" sz="quarter" idx="11"/>
          </p:nvPr>
        </p:nvSpPr>
        <p:spPr/>
        <p:txBody>
          <a:bodyPr/>
          <a:lstStyle/>
          <a:p>
            <a:r>
              <a:rPr lang="en-US"/>
              <a:t>Approved by: F Mariot  Approval date: 12/07/2017 Revision: C</a:t>
            </a:r>
          </a:p>
        </p:txBody>
      </p:sp>
      <p:sp>
        <p:nvSpPr>
          <p:cNvPr id="6" name="Slide Number Placeholder 5"/>
          <p:cNvSpPr>
            <a:spLocks noGrp="1"/>
          </p:cNvSpPr>
          <p:nvPr>
            <p:ph type="sldNum" sz="quarter" idx="12"/>
          </p:nvPr>
        </p:nvSpPr>
        <p:spPr/>
        <p:txBody>
          <a:bodyPr/>
          <a:lstStyle/>
          <a:p>
            <a:fld id="{12BCEDC1-1D6A-45EA-A4F6-EB4AA21F00A1}" type="slidenum">
              <a:rPr lang="en-US" smtClean="0"/>
              <a:t>‹#›</a:t>
            </a:fld>
            <a:endParaRPr lang="en-US"/>
          </a:p>
        </p:txBody>
      </p:sp>
    </p:spTree>
    <p:extLst>
      <p:ext uri="{BB962C8B-B14F-4D97-AF65-F5344CB8AC3E}">
        <p14:creationId xmlns:p14="http://schemas.microsoft.com/office/powerpoint/2010/main" val="732942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TSCMT 6.14</a:t>
            </a:r>
          </a:p>
        </p:txBody>
      </p:sp>
      <p:sp>
        <p:nvSpPr>
          <p:cNvPr id="6" name="Footer Placeholder 5"/>
          <p:cNvSpPr>
            <a:spLocks noGrp="1"/>
          </p:cNvSpPr>
          <p:nvPr>
            <p:ph type="ftr" sz="quarter" idx="11"/>
          </p:nvPr>
        </p:nvSpPr>
        <p:spPr/>
        <p:txBody>
          <a:bodyPr/>
          <a:lstStyle/>
          <a:p>
            <a:r>
              <a:rPr lang="en-US"/>
              <a:t>Approved by: F Mariot  Approval date: 12/07/2017 Revision: C</a:t>
            </a:r>
          </a:p>
        </p:txBody>
      </p:sp>
      <p:sp>
        <p:nvSpPr>
          <p:cNvPr id="7" name="Slide Number Placeholder 6"/>
          <p:cNvSpPr>
            <a:spLocks noGrp="1"/>
          </p:cNvSpPr>
          <p:nvPr>
            <p:ph type="sldNum" sz="quarter" idx="12"/>
          </p:nvPr>
        </p:nvSpPr>
        <p:spPr/>
        <p:txBody>
          <a:bodyPr/>
          <a:lstStyle/>
          <a:p>
            <a:fld id="{12BCEDC1-1D6A-45EA-A4F6-EB4AA21F00A1}" type="slidenum">
              <a:rPr lang="en-US" smtClean="0"/>
              <a:t>‹#›</a:t>
            </a:fld>
            <a:endParaRPr lang="en-US"/>
          </a:p>
        </p:txBody>
      </p:sp>
    </p:spTree>
    <p:extLst>
      <p:ext uri="{BB962C8B-B14F-4D97-AF65-F5344CB8AC3E}">
        <p14:creationId xmlns:p14="http://schemas.microsoft.com/office/powerpoint/2010/main" val="4225254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TSCMT 6.14</a:t>
            </a:r>
          </a:p>
        </p:txBody>
      </p:sp>
      <p:sp>
        <p:nvSpPr>
          <p:cNvPr id="8" name="Footer Placeholder 7"/>
          <p:cNvSpPr>
            <a:spLocks noGrp="1"/>
          </p:cNvSpPr>
          <p:nvPr>
            <p:ph type="ftr" sz="quarter" idx="11"/>
          </p:nvPr>
        </p:nvSpPr>
        <p:spPr/>
        <p:txBody>
          <a:bodyPr/>
          <a:lstStyle/>
          <a:p>
            <a:r>
              <a:rPr lang="en-US"/>
              <a:t>Approved by: F Mariot  Approval date: 12/07/2017 Revision: C</a:t>
            </a:r>
          </a:p>
        </p:txBody>
      </p:sp>
      <p:sp>
        <p:nvSpPr>
          <p:cNvPr id="9" name="Slide Number Placeholder 8"/>
          <p:cNvSpPr>
            <a:spLocks noGrp="1"/>
          </p:cNvSpPr>
          <p:nvPr>
            <p:ph type="sldNum" sz="quarter" idx="12"/>
          </p:nvPr>
        </p:nvSpPr>
        <p:spPr/>
        <p:txBody>
          <a:bodyPr/>
          <a:lstStyle/>
          <a:p>
            <a:fld id="{12BCEDC1-1D6A-45EA-A4F6-EB4AA21F00A1}" type="slidenum">
              <a:rPr lang="en-US" smtClean="0"/>
              <a:t>‹#›</a:t>
            </a:fld>
            <a:endParaRPr lang="en-US"/>
          </a:p>
        </p:txBody>
      </p:sp>
    </p:spTree>
    <p:extLst>
      <p:ext uri="{BB962C8B-B14F-4D97-AF65-F5344CB8AC3E}">
        <p14:creationId xmlns:p14="http://schemas.microsoft.com/office/powerpoint/2010/main" val="3628377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TSCMT 6.14</a:t>
            </a:r>
          </a:p>
        </p:txBody>
      </p:sp>
      <p:sp>
        <p:nvSpPr>
          <p:cNvPr id="4" name="Footer Placeholder 3"/>
          <p:cNvSpPr>
            <a:spLocks noGrp="1"/>
          </p:cNvSpPr>
          <p:nvPr>
            <p:ph type="ftr" sz="quarter" idx="11"/>
          </p:nvPr>
        </p:nvSpPr>
        <p:spPr/>
        <p:txBody>
          <a:bodyPr/>
          <a:lstStyle/>
          <a:p>
            <a:r>
              <a:rPr lang="en-US"/>
              <a:t>Approved by: F Mariot  Approval date: 12/07/2017 Revision: C</a:t>
            </a:r>
          </a:p>
        </p:txBody>
      </p:sp>
      <p:sp>
        <p:nvSpPr>
          <p:cNvPr id="5" name="Slide Number Placeholder 4"/>
          <p:cNvSpPr>
            <a:spLocks noGrp="1"/>
          </p:cNvSpPr>
          <p:nvPr>
            <p:ph type="sldNum" sz="quarter" idx="12"/>
          </p:nvPr>
        </p:nvSpPr>
        <p:spPr/>
        <p:txBody>
          <a:bodyPr/>
          <a:lstStyle/>
          <a:p>
            <a:fld id="{12BCEDC1-1D6A-45EA-A4F6-EB4AA21F00A1}" type="slidenum">
              <a:rPr lang="en-US" smtClean="0"/>
              <a:t>‹#›</a:t>
            </a:fld>
            <a:endParaRPr lang="en-US"/>
          </a:p>
        </p:txBody>
      </p:sp>
    </p:spTree>
    <p:extLst>
      <p:ext uri="{BB962C8B-B14F-4D97-AF65-F5344CB8AC3E}">
        <p14:creationId xmlns:p14="http://schemas.microsoft.com/office/powerpoint/2010/main" val="2354975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TSCMT 6.14</a:t>
            </a:r>
          </a:p>
        </p:txBody>
      </p:sp>
      <p:sp>
        <p:nvSpPr>
          <p:cNvPr id="3" name="Footer Placeholder 2"/>
          <p:cNvSpPr>
            <a:spLocks noGrp="1"/>
          </p:cNvSpPr>
          <p:nvPr>
            <p:ph type="ftr" sz="quarter" idx="11"/>
          </p:nvPr>
        </p:nvSpPr>
        <p:spPr/>
        <p:txBody>
          <a:bodyPr/>
          <a:lstStyle/>
          <a:p>
            <a:r>
              <a:rPr lang="en-US"/>
              <a:t>Approved by: F Mariot  Approval date: 12/07/2017 Revision: C</a:t>
            </a:r>
          </a:p>
        </p:txBody>
      </p:sp>
      <p:sp>
        <p:nvSpPr>
          <p:cNvPr id="4" name="Slide Number Placeholder 3"/>
          <p:cNvSpPr>
            <a:spLocks noGrp="1"/>
          </p:cNvSpPr>
          <p:nvPr>
            <p:ph type="sldNum" sz="quarter" idx="12"/>
          </p:nvPr>
        </p:nvSpPr>
        <p:spPr/>
        <p:txBody>
          <a:bodyPr/>
          <a:lstStyle/>
          <a:p>
            <a:fld id="{12BCEDC1-1D6A-45EA-A4F6-EB4AA21F00A1}" type="slidenum">
              <a:rPr lang="en-US" smtClean="0"/>
              <a:t>‹#›</a:t>
            </a:fld>
            <a:endParaRPr lang="en-US"/>
          </a:p>
        </p:txBody>
      </p:sp>
    </p:spTree>
    <p:extLst>
      <p:ext uri="{BB962C8B-B14F-4D97-AF65-F5344CB8AC3E}">
        <p14:creationId xmlns:p14="http://schemas.microsoft.com/office/powerpoint/2010/main" val="2853398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TSCMT 6.14</a:t>
            </a:r>
          </a:p>
        </p:txBody>
      </p:sp>
      <p:sp>
        <p:nvSpPr>
          <p:cNvPr id="6" name="Footer Placeholder 5"/>
          <p:cNvSpPr>
            <a:spLocks noGrp="1"/>
          </p:cNvSpPr>
          <p:nvPr>
            <p:ph type="ftr" sz="quarter" idx="11"/>
          </p:nvPr>
        </p:nvSpPr>
        <p:spPr/>
        <p:txBody>
          <a:bodyPr/>
          <a:lstStyle/>
          <a:p>
            <a:r>
              <a:rPr lang="en-US"/>
              <a:t>Approved by: F Mariot  Approval date: 12/07/2017 Revision: C</a:t>
            </a:r>
          </a:p>
        </p:txBody>
      </p:sp>
      <p:sp>
        <p:nvSpPr>
          <p:cNvPr id="7" name="Slide Number Placeholder 6"/>
          <p:cNvSpPr>
            <a:spLocks noGrp="1"/>
          </p:cNvSpPr>
          <p:nvPr>
            <p:ph type="sldNum" sz="quarter" idx="12"/>
          </p:nvPr>
        </p:nvSpPr>
        <p:spPr/>
        <p:txBody>
          <a:bodyPr/>
          <a:lstStyle/>
          <a:p>
            <a:fld id="{12BCEDC1-1D6A-45EA-A4F6-EB4AA21F00A1}" type="slidenum">
              <a:rPr lang="en-US" smtClean="0"/>
              <a:t>‹#›</a:t>
            </a:fld>
            <a:endParaRPr lang="en-US"/>
          </a:p>
        </p:txBody>
      </p:sp>
    </p:spTree>
    <p:extLst>
      <p:ext uri="{BB962C8B-B14F-4D97-AF65-F5344CB8AC3E}">
        <p14:creationId xmlns:p14="http://schemas.microsoft.com/office/powerpoint/2010/main" val="1704764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TSCMT 6.14</a:t>
            </a:r>
          </a:p>
        </p:txBody>
      </p:sp>
      <p:sp>
        <p:nvSpPr>
          <p:cNvPr id="5" name="Footer Placeholder 4"/>
          <p:cNvSpPr>
            <a:spLocks noGrp="1"/>
          </p:cNvSpPr>
          <p:nvPr>
            <p:ph type="ftr" sz="quarter" idx="11"/>
          </p:nvPr>
        </p:nvSpPr>
        <p:spPr/>
        <p:txBody>
          <a:bodyPr/>
          <a:lstStyle/>
          <a:p>
            <a:r>
              <a:rPr lang="en-US"/>
              <a:t>Approved by: F Mariot  Approval date: 12/07/2017 Revision: C</a:t>
            </a:r>
          </a:p>
        </p:txBody>
      </p:sp>
      <p:sp>
        <p:nvSpPr>
          <p:cNvPr id="6" name="Slide Number Placeholder 5"/>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2886696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TSCMT 6.14</a:t>
            </a:r>
          </a:p>
        </p:txBody>
      </p:sp>
      <p:sp>
        <p:nvSpPr>
          <p:cNvPr id="6" name="Footer Placeholder 5"/>
          <p:cNvSpPr>
            <a:spLocks noGrp="1"/>
          </p:cNvSpPr>
          <p:nvPr>
            <p:ph type="ftr" sz="quarter" idx="11"/>
          </p:nvPr>
        </p:nvSpPr>
        <p:spPr/>
        <p:txBody>
          <a:bodyPr/>
          <a:lstStyle/>
          <a:p>
            <a:r>
              <a:rPr lang="en-US"/>
              <a:t>Approved by: F Mariot  Approval date: 12/07/2017 Revision: C</a:t>
            </a:r>
          </a:p>
        </p:txBody>
      </p:sp>
      <p:sp>
        <p:nvSpPr>
          <p:cNvPr id="7" name="Slide Number Placeholder 6"/>
          <p:cNvSpPr>
            <a:spLocks noGrp="1"/>
          </p:cNvSpPr>
          <p:nvPr>
            <p:ph type="sldNum" sz="quarter" idx="12"/>
          </p:nvPr>
        </p:nvSpPr>
        <p:spPr/>
        <p:txBody>
          <a:bodyPr/>
          <a:lstStyle/>
          <a:p>
            <a:fld id="{12BCEDC1-1D6A-45EA-A4F6-EB4AA21F00A1}" type="slidenum">
              <a:rPr lang="en-US" smtClean="0"/>
              <a:t>‹#›</a:t>
            </a:fld>
            <a:endParaRPr lang="en-US"/>
          </a:p>
        </p:txBody>
      </p:sp>
    </p:spTree>
    <p:extLst>
      <p:ext uri="{BB962C8B-B14F-4D97-AF65-F5344CB8AC3E}">
        <p14:creationId xmlns:p14="http://schemas.microsoft.com/office/powerpoint/2010/main" val="8678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TSCMT 6.14</a:t>
            </a:r>
          </a:p>
        </p:txBody>
      </p:sp>
      <p:sp>
        <p:nvSpPr>
          <p:cNvPr id="5" name="Footer Placeholder 4"/>
          <p:cNvSpPr>
            <a:spLocks noGrp="1"/>
          </p:cNvSpPr>
          <p:nvPr>
            <p:ph type="ftr" sz="quarter" idx="11"/>
          </p:nvPr>
        </p:nvSpPr>
        <p:spPr/>
        <p:txBody>
          <a:bodyPr/>
          <a:lstStyle/>
          <a:p>
            <a:r>
              <a:rPr lang="en-US"/>
              <a:t>Approved by: F Mariot  Approval date: 12/07/2017 Revision: C</a:t>
            </a:r>
          </a:p>
        </p:txBody>
      </p:sp>
      <p:sp>
        <p:nvSpPr>
          <p:cNvPr id="6" name="Slide Number Placeholder 5"/>
          <p:cNvSpPr>
            <a:spLocks noGrp="1"/>
          </p:cNvSpPr>
          <p:nvPr>
            <p:ph type="sldNum" sz="quarter" idx="12"/>
          </p:nvPr>
        </p:nvSpPr>
        <p:spPr/>
        <p:txBody>
          <a:bodyPr/>
          <a:lstStyle/>
          <a:p>
            <a:fld id="{12BCEDC1-1D6A-45EA-A4F6-EB4AA21F00A1}" type="slidenum">
              <a:rPr lang="en-US" smtClean="0"/>
              <a:t>‹#›</a:t>
            </a:fld>
            <a:endParaRPr lang="en-US"/>
          </a:p>
        </p:txBody>
      </p:sp>
    </p:spTree>
    <p:extLst>
      <p:ext uri="{BB962C8B-B14F-4D97-AF65-F5344CB8AC3E}">
        <p14:creationId xmlns:p14="http://schemas.microsoft.com/office/powerpoint/2010/main" val="3125897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TSCMT 6.14</a:t>
            </a:r>
          </a:p>
        </p:txBody>
      </p:sp>
      <p:sp>
        <p:nvSpPr>
          <p:cNvPr id="5" name="Footer Placeholder 4"/>
          <p:cNvSpPr>
            <a:spLocks noGrp="1"/>
          </p:cNvSpPr>
          <p:nvPr>
            <p:ph type="ftr" sz="quarter" idx="11"/>
          </p:nvPr>
        </p:nvSpPr>
        <p:spPr/>
        <p:txBody>
          <a:bodyPr/>
          <a:lstStyle/>
          <a:p>
            <a:r>
              <a:rPr lang="en-US"/>
              <a:t>Approved by: F Mariot  Approval date: 12/07/2017 Revision: C</a:t>
            </a:r>
          </a:p>
        </p:txBody>
      </p:sp>
      <p:sp>
        <p:nvSpPr>
          <p:cNvPr id="6" name="Slide Number Placeholder 5"/>
          <p:cNvSpPr>
            <a:spLocks noGrp="1"/>
          </p:cNvSpPr>
          <p:nvPr>
            <p:ph type="sldNum" sz="quarter" idx="12"/>
          </p:nvPr>
        </p:nvSpPr>
        <p:spPr/>
        <p:txBody>
          <a:bodyPr/>
          <a:lstStyle/>
          <a:p>
            <a:fld id="{12BCEDC1-1D6A-45EA-A4F6-EB4AA21F00A1}" type="slidenum">
              <a:rPr lang="en-US" smtClean="0"/>
              <a:t>‹#›</a:t>
            </a:fld>
            <a:endParaRPr lang="en-US"/>
          </a:p>
        </p:txBody>
      </p:sp>
    </p:spTree>
    <p:extLst>
      <p:ext uri="{BB962C8B-B14F-4D97-AF65-F5344CB8AC3E}">
        <p14:creationId xmlns:p14="http://schemas.microsoft.com/office/powerpoint/2010/main" val="392448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TSCMT 6.14</a:t>
            </a:r>
          </a:p>
        </p:txBody>
      </p:sp>
      <p:sp>
        <p:nvSpPr>
          <p:cNvPr id="5" name="Footer Placeholder 4"/>
          <p:cNvSpPr>
            <a:spLocks noGrp="1"/>
          </p:cNvSpPr>
          <p:nvPr>
            <p:ph type="ftr" sz="quarter" idx="11"/>
          </p:nvPr>
        </p:nvSpPr>
        <p:spPr/>
        <p:txBody>
          <a:bodyPr/>
          <a:lstStyle/>
          <a:p>
            <a:r>
              <a:rPr lang="en-US"/>
              <a:t>Approved by: F Mariot  Approval date: 12/07/2017 Revision: C</a:t>
            </a:r>
          </a:p>
        </p:txBody>
      </p:sp>
      <p:sp>
        <p:nvSpPr>
          <p:cNvPr id="6" name="Slide Number Placeholder 5"/>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411537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TSCMT 6.14</a:t>
            </a:r>
          </a:p>
        </p:txBody>
      </p:sp>
      <p:sp>
        <p:nvSpPr>
          <p:cNvPr id="6" name="Footer Placeholder 5"/>
          <p:cNvSpPr>
            <a:spLocks noGrp="1"/>
          </p:cNvSpPr>
          <p:nvPr>
            <p:ph type="ftr" sz="quarter" idx="11"/>
          </p:nvPr>
        </p:nvSpPr>
        <p:spPr/>
        <p:txBody>
          <a:bodyPr/>
          <a:lstStyle/>
          <a:p>
            <a:r>
              <a:rPr lang="en-US"/>
              <a:t>Approved by: F Mariot  Approval date: 12/07/2017 Revision: C</a:t>
            </a:r>
          </a:p>
        </p:txBody>
      </p:sp>
      <p:sp>
        <p:nvSpPr>
          <p:cNvPr id="7" name="Slide Number Placeholder 6"/>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251124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TSCMT 6.14</a:t>
            </a:r>
          </a:p>
        </p:txBody>
      </p:sp>
      <p:sp>
        <p:nvSpPr>
          <p:cNvPr id="8" name="Footer Placeholder 7"/>
          <p:cNvSpPr>
            <a:spLocks noGrp="1"/>
          </p:cNvSpPr>
          <p:nvPr>
            <p:ph type="ftr" sz="quarter" idx="11"/>
          </p:nvPr>
        </p:nvSpPr>
        <p:spPr/>
        <p:txBody>
          <a:bodyPr/>
          <a:lstStyle/>
          <a:p>
            <a:r>
              <a:rPr lang="en-US"/>
              <a:t>Approved by: F Mariot  Approval date: 12/07/2017 Revision: C</a:t>
            </a:r>
          </a:p>
        </p:txBody>
      </p:sp>
      <p:sp>
        <p:nvSpPr>
          <p:cNvPr id="9" name="Slide Number Placeholder 8"/>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315048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TSCMT 6.14</a:t>
            </a:r>
          </a:p>
        </p:txBody>
      </p:sp>
      <p:sp>
        <p:nvSpPr>
          <p:cNvPr id="4" name="Footer Placeholder 3"/>
          <p:cNvSpPr>
            <a:spLocks noGrp="1"/>
          </p:cNvSpPr>
          <p:nvPr>
            <p:ph type="ftr" sz="quarter" idx="11"/>
          </p:nvPr>
        </p:nvSpPr>
        <p:spPr/>
        <p:txBody>
          <a:bodyPr/>
          <a:lstStyle/>
          <a:p>
            <a:r>
              <a:rPr lang="en-US"/>
              <a:t>Approved by: F Mariot  Approval date: 12/07/2017 Revision: C</a:t>
            </a:r>
          </a:p>
        </p:txBody>
      </p:sp>
      <p:sp>
        <p:nvSpPr>
          <p:cNvPr id="5" name="Slide Number Placeholder 4"/>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223086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TSCMT 6.14</a:t>
            </a:r>
          </a:p>
        </p:txBody>
      </p:sp>
      <p:sp>
        <p:nvSpPr>
          <p:cNvPr id="3" name="Footer Placeholder 2"/>
          <p:cNvSpPr>
            <a:spLocks noGrp="1"/>
          </p:cNvSpPr>
          <p:nvPr>
            <p:ph type="ftr" sz="quarter" idx="11"/>
          </p:nvPr>
        </p:nvSpPr>
        <p:spPr/>
        <p:txBody>
          <a:bodyPr/>
          <a:lstStyle/>
          <a:p>
            <a:r>
              <a:rPr lang="en-US"/>
              <a:t>Approved by: F Mariot  Approval date: 12/07/2017 Revision: C</a:t>
            </a:r>
          </a:p>
        </p:txBody>
      </p:sp>
      <p:sp>
        <p:nvSpPr>
          <p:cNvPr id="4" name="Slide Number Placeholder 3"/>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1415034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TSCMT 6.14</a:t>
            </a:r>
          </a:p>
        </p:txBody>
      </p:sp>
      <p:sp>
        <p:nvSpPr>
          <p:cNvPr id="6" name="Footer Placeholder 5"/>
          <p:cNvSpPr>
            <a:spLocks noGrp="1"/>
          </p:cNvSpPr>
          <p:nvPr>
            <p:ph type="ftr" sz="quarter" idx="11"/>
          </p:nvPr>
        </p:nvSpPr>
        <p:spPr/>
        <p:txBody>
          <a:bodyPr/>
          <a:lstStyle/>
          <a:p>
            <a:r>
              <a:rPr lang="en-US"/>
              <a:t>Approved by: F Mariot  Approval date: 12/07/2017 Revision: C</a:t>
            </a:r>
          </a:p>
        </p:txBody>
      </p:sp>
      <p:sp>
        <p:nvSpPr>
          <p:cNvPr id="7" name="Slide Number Placeholder 6"/>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360651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TSCMT 6.14</a:t>
            </a:r>
          </a:p>
        </p:txBody>
      </p:sp>
      <p:sp>
        <p:nvSpPr>
          <p:cNvPr id="6" name="Footer Placeholder 5"/>
          <p:cNvSpPr>
            <a:spLocks noGrp="1"/>
          </p:cNvSpPr>
          <p:nvPr>
            <p:ph type="ftr" sz="quarter" idx="11"/>
          </p:nvPr>
        </p:nvSpPr>
        <p:spPr/>
        <p:txBody>
          <a:bodyPr/>
          <a:lstStyle/>
          <a:p>
            <a:r>
              <a:rPr lang="en-US"/>
              <a:t>Approved by: F Mariot  Approval date: 12/07/2017 Revision: C</a:t>
            </a:r>
          </a:p>
        </p:txBody>
      </p:sp>
      <p:sp>
        <p:nvSpPr>
          <p:cNvPr id="7" name="Slide Number Placeholder 6"/>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2749314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TSCMT 6.14</a:t>
            </a: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Approved by: F Mariot  Approval date: 12/07/2017 Revision: C</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A8568-14CA-42AA-9963-CE818B5D5A90}" type="slidenum">
              <a:rPr lang="en-US" smtClean="0"/>
              <a:pPr/>
              <a:t>‹#›</a:t>
            </a:fld>
            <a:endParaRPr lang="en-US"/>
          </a:p>
        </p:txBody>
      </p:sp>
    </p:spTree>
    <p:extLst>
      <p:ext uri="{BB962C8B-B14F-4D97-AF65-F5344CB8AC3E}">
        <p14:creationId xmlns:p14="http://schemas.microsoft.com/office/powerpoint/2010/main" val="3024746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TSCMT 6.14</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Approved by: F Mariot  Approval date: 12/07/2017 Revision: 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CEDC1-1D6A-45EA-A4F6-EB4AA21F00A1}" type="slidenum">
              <a:rPr lang="en-US" smtClean="0"/>
              <a:t>‹#›</a:t>
            </a:fld>
            <a:endParaRPr lang="en-US"/>
          </a:p>
        </p:txBody>
      </p:sp>
    </p:spTree>
    <p:extLst>
      <p:ext uri="{BB962C8B-B14F-4D97-AF65-F5344CB8AC3E}">
        <p14:creationId xmlns:p14="http://schemas.microsoft.com/office/powerpoint/2010/main" val="2059708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20975"/>
            <a:ext cx="7772400" cy="1470025"/>
          </a:xfrm>
        </p:spPr>
        <p:txBody>
          <a:bodyPr>
            <a:normAutofit/>
          </a:bodyPr>
          <a:lstStyle/>
          <a:p>
            <a:pPr algn="l"/>
            <a:r>
              <a:rPr lang="en-US" sz="2700" dirty="0"/>
              <a:t>Left Margin Menu Site Navigation – TSCMT 6.14</a:t>
            </a:r>
            <a:br>
              <a:rPr lang="en-US" sz="2700" dirty="0"/>
            </a:br>
            <a:r>
              <a:rPr lang="en-US" sz="2000" dirty="0"/>
              <a:t>Scope: Navigation and Content of Supplier Portal Left Margin Menus and Sub Menus</a:t>
            </a:r>
            <a:endParaRPr lang="en-US" sz="3200" dirty="0"/>
          </a:p>
        </p:txBody>
      </p:sp>
      <p:pic>
        <p:nvPicPr>
          <p:cNvPr id="4" name="Picture 11" descr="TG_2C.jpg"/>
          <p:cNvPicPr>
            <a:picLocks noChangeAspect="1"/>
          </p:cNvPicPr>
          <p:nvPr/>
        </p:nvPicPr>
        <p:blipFill>
          <a:blip r:embed="rId5"/>
          <a:srcRect/>
          <a:stretch>
            <a:fillRect/>
          </a:stretch>
        </p:blipFill>
        <p:spPr bwMode="auto">
          <a:xfrm>
            <a:off x="285874" y="652689"/>
            <a:ext cx="2160588" cy="677863"/>
          </a:xfrm>
          <a:prstGeom prst="rect">
            <a:avLst/>
          </a:prstGeom>
          <a:noFill/>
          <a:ln w="9525">
            <a:noFill/>
            <a:miter lim="800000"/>
            <a:headEnd/>
            <a:tailEnd/>
          </a:ln>
        </p:spPr>
      </p:pic>
      <p:sp>
        <p:nvSpPr>
          <p:cNvPr id="5" name="Rectangle 8"/>
          <p:cNvSpPr>
            <a:spLocks noChangeArrowheads="1"/>
          </p:cNvSpPr>
          <p:nvPr>
            <p:custDataLst>
              <p:tags r:id="rId1"/>
            </p:custDataLst>
          </p:nvPr>
        </p:nvSpPr>
        <p:spPr bwMode="auto">
          <a:xfrm flipV="1">
            <a:off x="265113" y="2036763"/>
            <a:ext cx="8613775" cy="74612"/>
          </a:xfrm>
          <a:prstGeom prst="rect">
            <a:avLst/>
          </a:prstGeom>
          <a:solidFill>
            <a:srgbClr val="000000"/>
          </a:solidFill>
          <a:ln w="9525">
            <a:noFill/>
            <a:miter lim="800000"/>
            <a:headEnd/>
            <a:tailEnd/>
          </a:ln>
        </p:spPr>
        <p:txBody>
          <a:bodyPr/>
          <a:lstStyle/>
          <a:p>
            <a:endParaRPr lang="en-US" dirty="0"/>
          </a:p>
        </p:txBody>
      </p:sp>
      <p:sp>
        <p:nvSpPr>
          <p:cNvPr id="6" name="Rectangle 8"/>
          <p:cNvSpPr>
            <a:spLocks noChangeArrowheads="1"/>
          </p:cNvSpPr>
          <p:nvPr>
            <p:custDataLst>
              <p:tags r:id="rId2"/>
            </p:custDataLst>
          </p:nvPr>
        </p:nvSpPr>
        <p:spPr bwMode="auto">
          <a:xfrm flipV="1">
            <a:off x="301625" y="5030788"/>
            <a:ext cx="8613775" cy="74612"/>
          </a:xfrm>
          <a:prstGeom prst="rect">
            <a:avLst/>
          </a:prstGeom>
          <a:solidFill>
            <a:srgbClr val="000000"/>
          </a:solidFill>
          <a:ln w="9525">
            <a:noFill/>
            <a:miter lim="800000"/>
            <a:headEnd/>
            <a:tailEnd/>
          </a:ln>
        </p:spPr>
        <p:txBody>
          <a:bodyPr/>
          <a:lstStyle/>
          <a:p>
            <a:endParaRPr lang="en-US" dirty="0"/>
          </a:p>
        </p:txBody>
      </p:sp>
      <p:sp>
        <p:nvSpPr>
          <p:cNvPr id="9" name="Footer Placeholder 8"/>
          <p:cNvSpPr>
            <a:spLocks noGrp="1"/>
          </p:cNvSpPr>
          <p:nvPr>
            <p:ph type="ftr" sz="quarter" idx="11"/>
          </p:nvPr>
        </p:nvSpPr>
        <p:spPr>
          <a:xfrm>
            <a:off x="3124200" y="6356351"/>
            <a:ext cx="2895600" cy="365125"/>
          </a:xfrm>
        </p:spPr>
        <p:txBody>
          <a:bodyPr/>
          <a:lstStyle/>
          <a:p>
            <a:r>
              <a:rPr lang="en-US"/>
              <a:t>Approved by: F Mariot  Approval date: 12/07/2017 Revision: C</a:t>
            </a:r>
            <a:endParaRPr lang="en-US" dirty="0"/>
          </a:p>
        </p:txBody>
      </p:sp>
      <p:sp>
        <p:nvSpPr>
          <p:cNvPr id="10" name="Slide Number Placeholder 9"/>
          <p:cNvSpPr>
            <a:spLocks noGrp="1"/>
          </p:cNvSpPr>
          <p:nvPr>
            <p:ph type="sldNum" sz="quarter" idx="12"/>
          </p:nvPr>
        </p:nvSpPr>
        <p:spPr>
          <a:xfrm>
            <a:off x="6553200" y="6356351"/>
            <a:ext cx="2133600" cy="365125"/>
          </a:xfrm>
        </p:spPr>
        <p:txBody>
          <a:bodyPr/>
          <a:lstStyle/>
          <a:p>
            <a:fld id="{84FA8568-14CA-42AA-9963-CE818B5D5A90}" type="slidenum">
              <a:rPr lang="en-US" smtClean="0"/>
              <a:pPr/>
              <a:t>1</a:t>
            </a:fld>
            <a:endParaRPr lang="en-US"/>
          </a:p>
        </p:txBody>
      </p:sp>
      <p:sp>
        <p:nvSpPr>
          <p:cNvPr id="11" name="Date Placeholder 10"/>
          <p:cNvSpPr>
            <a:spLocks noGrp="1"/>
          </p:cNvSpPr>
          <p:nvPr>
            <p:ph type="dt" sz="half" idx="10"/>
          </p:nvPr>
        </p:nvSpPr>
        <p:spPr>
          <a:xfrm>
            <a:off x="457200" y="6356351"/>
            <a:ext cx="2133600" cy="365125"/>
          </a:xfrm>
        </p:spPr>
        <p:txBody>
          <a:bodyPr/>
          <a:lstStyle/>
          <a:p>
            <a:r>
              <a:rPr lang="en-US"/>
              <a:t>TSCMT 6.14</a:t>
            </a:r>
          </a:p>
        </p:txBody>
      </p:sp>
    </p:spTree>
    <p:extLst>
      <p:ext uri="{BB962C8B-B14F-4D97-AF65-F5344CB8AC3E}">
        <p14:creationId xmlns:p14="http://schemas.microsoft.com/office/powerpoint/2010/main" val="1045089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78428" y="2180111"/>
            <a:ext cx="6223659" cy="1831271"/>
          </a:xfrm>
          <a:prstGeom prst="rect">
            <a:avLst/>
          </a:prstGeom>
          <a:solidFill>
            <a:schemeClr val="tx2">
              <a:lumMod val="20000"/>
              <a:lumOff val="80000"/>
            </a:schemeClr>
          </a:solidFill>
          <a:ln>
            <a:solidFill>
              <a:schemeClr val="accent1"/>
            </a:solidFill>
          </a:ln>
        </p:spPr>
        <p:txBody>
          <a:bodyPr wrap="square" rtlCol="0">
            <a:spAutoFit/>
          </a:bodyPr>
          <a:lstStyle/>
          <a:p>
            <a:pPr algn="ctr">
              <a:spcAft>
                <a:spcPts val="600"/>
              </a:spcAft>
            </a:pPr>
            <a:r>
              <a:rPr lang="en-US" dirty="0"/>
              <a:t>This training covered the basics of the Left Margin Menu and Sub Menu structure.  The illustrations provided on the enclosed slides contains content examples and does note illustrate every item available in the menu structure.</a:t>
            </a:r>
          </a:p>
          <a:p>
            <a:pPr algn="ctr">
              <a:spcAft>
                <a:spcPts val="600"/>
              </a:spcAft>
            </a:pPr>
            <a:r>
              <a:rPr lang="en-US" dirty="0"/>
              <a:t>Continue to explore the Supplier Portal’s current menu structure for additional information and content.</a:t>
            </a:r>
          </a:p>
        </p:txBody>
      </p:sp>
      <p:sp>
        <p:nvSpPr>
          <p:cNvPr id="2" name="Date Placeholder 1"/>
          <p:cNvSpPr>
            <a:spLocks noGrp="1"/>
          </p:cNvSpPr>
          <p:nvPr>
            <p:ph type="dt" sz="half" idx="10"/>
          </p:nvPr>
        </p:nvSpPr>
        <p:spPr/>
        <p:txBody>
          <a:bodyPr/>
          <a:lstStyle/>
          <a:p>
            <a:r>
              <a:rPr lang="en-US"/>
              <a:t>TSCMT 6.14</a:t>
            </a:r>
          </a:p>
        </p:txBody>
      </p:sp>
      <p:sp>
        <p:nvSpPr>
          <p:cNvPr id="3" name="Footer Placeholder 2"/>
          <p:cNvSpPr>
            <a:spLocks noGrp="1"/>
          </p:cNvSpPr>
          <p:nvPr>
            <p:ph type="ftr" sz="quarter" idx="11"/>
          </p:nvPr>
        </p:nvSpPr>
        <p:spPr/>
        <p:txBody>
          <a:bodyPr/>
          <a:lstStyle/>
          <a:p>
            <a:r>
              <a:rPr lang="en-US"/>
              <a:t>Approved by: F Mariot  Approval date: 12/07/2017 Revision: C</a:t>
            </a:r>
          </a:p>
        </p:txBody>
      </p:sp>
      <p:sp>
        <p:nvSpPr>
          <p:cNvPr id="4" name="Slide Number Placeholder 3"/>
          <p:cNvSpPr>
            <a:spLocks noGrp="1"/>
          </p:cNvSpPr>
          <p:nvPr>
            <p:ph type="sldNum" sz="quarter" idx="12"/>
          </p:nvPr>
        </p:nvSpPr>
        <p:spPr/>
        <p:txBody>
          <a:bodyPr/>
          <a:lstStyle/>
          <a:p>
            <a:fld id="{84FA8568-14CA-42AA-9963-CE818B5D5A90}" type="slidenum">
              <a:rPr lang="en-US" smtClean="0"/>
              <a:pPr/>
              <a:t>10</a:t>
            </a:fld>
            <a:endParaRPr lang="en-US"/>
          </a:p>
        </p:txBody>
      </p:sp>
    </p:spTree>
    <p:extLst>
      <p:ext uri="{BB962C8B-B14F-4D97-AF65-F5344CB8AC3E}">
        <p14:creationId xmlns:p14="http://schemas.microsoft.com/office/powerpoint/2010/main" val="1009641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8428" y="1395145"/>
            <a:ext cx="6223659" cy="1831271"/>
          </a:xfrm>
          <a:prstGeom prst="rect">
            <a:avLst/>
          </a:prstGeom>
          <a:solidFill>
            <a:schemeClr val="tx2">
              <a:lumMod val="20000"/>
              <a:lumOff val="80000"/>
            </a:schemeClr>
          </a:solidFill>
          <a:ln>
            <a:solidFill>
              <a:schemeClr val="accent1"/>
            </a:solidFill>
          </a:ln>
        </p:spPr>
        <p:txBody>
          <a:bodyPr wrap="square" rtlCol="0">
            <a:spAutoFit/>
          </a:bodyPr>
          <a:lstStyle/>
          <a:p>
            <a:pPr algn="ctr">
              <a:spcAft>
                <a:spcPts val="600"/>
              </a:spcAft>
            </a:pPr>
            <a:r>
              <a:rPr lang="en-US" dirty="0"/>
              <a:t>This training covers the basics of the Left Margin Menu and     Sub Menu structure.  The illustrations provided on the subsequent slides contains content examples and does not illustrate every item available in the menu structure.</a:t>
            </a:r>
          </a:p>
          <a:p>
            <a:pPr algn="ctr">
              <a:spcAft>
                <a:spcPts val="600"/>
              </a:spcAft>
            </a:pPr>
            <a:r>
              <a:rPr lang="en-US" dirty="0"/>
              <a:t>Explore the Supplier Portal’s current menu structure for additional information and content.</a:t>
            </a:r>
          </a:p>
        </p:txBody>
      </p:sp>
      <p:sp>
        <p:nvSpPr>
          <p:cNvPr id="3" name="Date Placeholder 2"/>
          <p:cNvSpPr>
            <a:spLocks noGrp="1"/>
          </p:cNvSpPr>
          <p:nvPr>
            <p:ph type="dt" sz="half" idx="10"/>
          </p:nvPr>
        </p:nvSpPr>
        <p:spPr/>
        <p:txBody>
          <a:bodyPr/>
          <a:lstStyle/>
          <a:p>
            <a:r>
              <a:rPr lang="en-US"/>
              <a:t>TSCMT 6.14</a:t>
            </a:r>
          </a:p>
        </p:txBody>
      </p:sp>
      <p:sp>
        <p:nvSpPr>
          <p:cNvPr id="4" name="Footer Placeholder 3"/>
          <p:cNvSpPr>
            <a:spLocks noGrp="1"/>
          </p:cNvSpPr>
          <p:nvPr>
            <p:ph type="ftr" sz="quarter" idx="11"/>
          </p:nvPr>
        </p:nvSpPr>
        <p:spPr/>
        <p:txBody>
          <a:bodyPr/>
          <a:lstStyle/>
          <a:p>
            <a:r>
              <a:rPr lang="en-US"/>
              <a:t>Approved by: F Mariot  Approval date: 12/07/2017 Revision: C</a:t>
            </a:r>
            <a:endParaRPr lang="en-US" dirty="0"/>
          </a:p>
        </p:txBody>
      </p:sp>
      <p:sp>
        <p:nvSpPr>
          <p:cNvPr id="5" name="Slide Number Placeholder 4"/>
          <p:cNvSpPr>
            <a:spLocks noGrp="1"/>
          </p:cNvSpPr>
          <p:nvPr>
            <p:ph type="sldNum" sz="quarter" idx="12"/>
          </p:nvPr>
        </p:nvSpPr>
        <p:spPr/>
        <p:txBody>
          <a:bodyPr/>
          <a:lstStyle/>
          <a:p>
            <a:fld id="{84FA8568-14CA-42AA-9963-CE818B5D5A90}" type="slidenum">
              <a:rPr lang="en-US" smtClean="0"/>
              <a:pPr/>
              <a:t>2</a:t>
            </a:fld>
            <a:endParaRPr lang="en-US" dirty="0"/>
          </a:p>
        </p:txBody>
      </p:sp>
      <p:sp>
        <p:nvSpPr>
          <p:cNvPr id="6" name="TextBox 5"/>
          <p:cNvSpPr txBox="1"/>
          <p:nvPr/>
        </p:nvSpPr>
        <p:spPr>
          <a:xfrm>
            <a:off x="1558298" y="3497115"/>
            <a:ext cx="6223659" cy="923330"/>
          </a:xfrm>
          <a:prstGeom prst="rect">
            <a:avLst/>
          </a:prstGeom>
          <a:solidFill>
            <a:schemeClr val="tx2">
              <a:lumMod val="20000"/>
              <a:lumOff val="80000"/>
            </a:schemeClr>
          </a:solidFill>
          <a:ln>
            <a:solidFill>
              <a:schemeClr val="accent1"/>
            </a:solidFill>
          </a:ln>
        </p:spPr>
        <p:txBody>
          <a:bodyPr wrap="square" rtlCol="0">
            <a:spAutoFit/>
          </a:bodyPr>
          <a:lstStyle/>
          <a:p>
            <a:pPr algn="ctr">
              <a:spcAft>
                <a:spcPts val="600"/>
              </a:spcAft>
            </a:pPr>
            <a:r>
              <a:rPr lang="en-US" dirty="0"/>
              <a:t>Additional Web Portal Overview Presentations are available under “Resource Documents/Portal Overview Presentations” menu path</a:t>
            </a:r>
          </a:p>
        </p:txBody>
      </p:sp>
    </p:spTree>
    <p:extLst>
      <p:ext uri="{BB962C8B-B14F-4D97-AF65-F5344CB8AC3E}">
        <p14:creationId xmlns:p14="http://schemas.microsoft.com/office/powerpoint/2010/main" val="1009641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A7729AC-4614-4950-9C69-7664F2332407}"/>
              </a:ext>
            </a:extLst>
          </p:cNvPr>
          <p:cNvPicPr>
            <a:picLocks noChangeAspect="1"/>
          </p:cNvPicPr>
          <p:nvPr/>
        </p:nvPicPr>
        <p:blipFill>
          <a:blip r:embed="rId2"/>
          <a:stretch>
            <a:fillRect/>
          </a:stretch>
        </p:blipFill>
        <p:spPr>
          <a:xfrm>
            <a:off x="135081" y="63037"/>
            <a:ext cx="9144000" cy="5593051"/>
          </a:xfrm>
          <a:prstGeom prst="rect">
            <a:avLst/>
          </a:prstGeom>
        </p:spPr>
      </p:pic>
      <p:sp>
        <p:nvSpPr>
          <p:cNvPr id="2" name="Date Placeholder 1"/>
          <p:cNvSpPr>
            <a:spLocks noGrp="1"/>
          </p:cNvSpPr>
          <p:nvPr>
            <p:ph type="dt" sz="half" idx="10"/>
          </p:nvPr>
        </p:nvSpPr>
        <p:spPr/>
        <p:txBody>
          <a:bodyPr/>
          <a:lstStyle/>
          <a:p>
            <a:r>
              <a:rPr lang="en-US"/>
              <a:t>TSCMT 6.14</a:t>
            </a:r>
          </a:p>
        </p:txBody>
      </p:sp>
      <p:sp>
        <p:nvSpPr>
          <p:cNvPr id="4" name="Slide Number Placeholder 3"/>
          <p:cNvSpPr>
            <a:spLocks noGrp="1"/>
          </p:cNvSpPr>
          <p:nvPr>
            <p:ph type="sldNum" sz="quarter" idx="12"/>
          </p:nvPr>
        </p:nvSpPr>
        <p:spPr/>
        <p:txBody>
          <a:bodyPr/>
          <a:lstStyle/>
          <a:p>
            <a:fld id="{84FA8568-14CA-42AA-9963-CE818B5D5A90}" type="slidenum">
              <a:rPr lang="en-US" smtClean="0"/>
              <a:pPr/>
              <a:t>3</a:t>
            </a:fld>
            <a:endParaRPr lang="en-US"/>
          </a:p>
        </p:txBody>
      </p:sp>
      <p:sp>
        <p:nvSpPr>
          <p:cNvPr id="6" name="TextBox 5"/>
          <p:cNvSpPr txBox="1"/>
          <p:nvPr/>
        </p:nvSpPr>
        <p:spPr>
          <a:xfrm>
            <a:off x="3503221" y="1731353"/>
            <a:ext cx="5640779" cy="954107"/>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Fixed menu items that contain general information that does not change.  Note that  the Document Library has been removed from the Top Margin Menu and has been placed in the Left Margin Menu under different categories depending upon the subject matter.</a:t>
            </a:r>
          </a:p>
        </p:txBody>
      </p:sp>
      <p:cxnSp>
        <p:nvCxnSpPr>
          <p:cNvPr id="8" name="Straight Arrow Connector 7"/>
          <p:cNvCxnSpPr>
            <a:cxnSpLocks/>
          </p:cNvCxnSpPr>
          <p:nvPr/>
        </p:nvCxnSpPr>
        <p:spPr>
          <a:xfrm flipV="1">
            <a:off x="6743700" y="862446"/>
            <a:ext cx="238991" cy="8689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56509" y="4786248"/>
            <a:ext cx="6705600" cy="1600438"/>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The Left Margin Menu contain content that can change, Triumph Supplier Quality controls the nomenclatures, the order and the content.  The menu content can vary depending upon needs and conditions:</a:t>
            </a:r>
          </a:p>
          <a:p>
            <a:pPr marL="569913" lvl="1" indent="-112713">
              <a:buFont typeface="Arial" pitchFamily="34" charset="0"/>
              <a:buChar char="•"/>
            </a:pPr>
            <a:r>
              <a:rPr lang="en-US" sz="1400" dirty="0"/>
              <a:t>Not logged in – Visible information is open to all</a:t>
            </a:r>
          </a:p>
          <a:p>
            <a:pPr marL="569913" lvl="1" indent="-112713">
              <a:buFont typeface="Arial" pitchFamily="34" charset="0"/>
              <a:buChar char="•"/>
            </a:pPr>
            <a:r>
              <a:rPr lang="en-US" sz="1400" dirty="0"/>
              <a:t>Logged in as a supplier – Information that is needed by the supplier</a:t>
            </a:r>
          </a:p>
          <a:p>
            <a:pPr marL="569913" lvl="1" indent="-112713">
              <a:buFont typeface="Arial" pitchFamily="34" charset="0"/>
              <a:buChar char="•"/>
            </a:pPr>
            <a:r>
              <a:rPr lang="en-US" sz="1400" dirty="0"/>
              <a:t>Logged in as Triumph Employee – Information that we have chosen to be available only to Triumph employees </a:t>
            </a:r>
          </a:p>
        </p:txBody>
      </p:sp>
      <p:cxnSp>
        <p:nvCxnSpPr>
          <p:cNvPr id="15" name="Straight Arrow Connector 14"/>
          <p:cNvCxnSpPr>
            <a:cxnSpLocks/>
          </p:cNvCxnSpPr>
          <p:nvPr/>
        </p:nvCxnSpPr>
        <p:spPr>
          <a:xfrm flipH="1" flipV="1">
            <a:off x="1295400" y="3385723"/>
            <a:ext cx="3050969" cy="1400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a:t>Approved by: F Mariot  Approval date: 12/07/2017 Revision: C</a:t>
            </a:r>
          </a:p>
        </p:txBody>
      </p:sp>
    </p:spTree>
    <p:extLst>
      <p:ext uri="{BB962C8B-B14F-4D97-AF65-F5344CB8AC3E}">
        <p14:creationId xmlns:p14="http://schemas.microsoft.com/office/powerpoint/2010/main" val="2228010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9028" t="34317" r="75300" b="16119"/>
          <a:stretch>
            <a:fillRect/>
          </a:stretch>
        </p:blipFill>
        <p:spPr bwMode="auto">
          <a:xfrm>
            <a:off x="128650" y="2310652"/>
            <a:ext cx="1587385" cy="3660648"/>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r>
              <a:rPr lang="en-US"/>
              <a:t>TSCMT 6.14</a:t>
            </a:r>
          </a:p>
        </p:txBody>
      </p:sp>
      <p:sp>
        <p:nvSpPr>
          <p:cNvPr id="4" name="Slide Number Placeholder 3"/>
          <p:cNvSpPr>
            <a:spLocks noGrp="1"/>
          </p:cNvSpPr>
          <p:nvPr>
            <p:ph type="sldNum" sz="quarter" idx="12"/>
          </p:nvPr>
        </p:nvSpPr>
        <p:spPr/>
        <p:txBody>
          <a:bodyPr/>
          <a:lstStyle/>
          <a:p>
            <a:fld id="{84FA8568-14CA-42AA-9963-CE818B5D5A90}" type="slidenum">
              <a:rPr lang="en-US" smtClean="0"/>
              <a:pPr/>
              <a:t>4</a:t>
            </a:fld>
            <a:endParaRPr lang="en-US"/>
          </a:p>
        </p:txBody>
      </p:sp>
      <p:sp>
        <p:nvSpPr>
          <p:cNvPr id="16" name="TextBox 15"/>
          <p:cNvSpPr txBox="1"/>
          <p:nvPr/>
        </p:nvSpPr>
        <p:spPr>
          <a:xfrm>
            <a:off x="1371600" y="274125"/>
            <a:ext cx="6477000" cy="738664"/>
          </a:xfrm>
          <a:prstGeom prst="rect">
            <a:avLst/>
          </a:prstGeom>
          <a:solidFill>
            <a:schemeClr val="tx2">
              <a:lumMod val="20000"/>
              <a:lumOff val="80000"/>
            </a:schemeClr>
          </a:solidFill>
          <a:ln>
            <a:solidFill>
              <a:schemeClr val="accent1"/>
            </a:solidFill>
          </a:ln>
        </p:spPr>
        <p:txBody>
          <a:bodyPr wrap="square" rtlCol="0">
            <a:spAutoFit/>
          </a:bodyPr>
          <a:lstStyle/>
          <a:p>
            <a:pPr algn="ctr"/>
            <a:r>
              <a:rPr lang="en-US" sz="1400" dirty="0"/>
              <a:t>Notice that the Left Margin Menu content changes depending upon your log in status</a:t>
            </a:r>
          </a:p>
          <a:p>
            <a:pPr algn="ctr"/>
            <a:r>
              <a:rPr lang="en-US" sz="1400" dirty="0"/>
              <a:t>For example, even the sub menu content can be different depending upon you log in status.  Actual content may vary from these examples.</a:t>
            </a:r>
          </a:p>
        </p:txBody>
      </p:sp>
      <p:pic>
        <p:nvPicPr>
          <p:cNvPr id="6148" name="Picture 4"/>
          <p:cNvPicPr>
            <a:picLocks noChangeAspect="1" noChangeArrowheads="1"/>
          </p:cNvPicPr>
          <p:nvPr/>
        </p:nvPicPr>
        <p:blipFill>
          <a:blip r:embed="rId3"/>
          <a:srcRect l="8333" t="39047" r="59722" b="26667"/>
          <a:stretch>
            <a:fillRect/>
          </a:stretch>
        </p:blipFill>
        <p:spPr bwMode="auto">
          <a:xfrm>
            <a:off x="2262250" y="2618500"/>
            <a:ext cx="3213100" cy="2514600"/>
          </a:xfrm>
          <a:prstGeom prst="rect">
            <a:avLst/>
          </a:prstGeom>
          <a:noFill/>
          <a:ln w="9525">
            <a:noFill/>
            <a:miter lim="800000"/>
            <a:headEnd/>
            <a:tailEnd/>
          </a:ln>
          <a:effectLst/>
        </p:spPr>
      </p:pic>
      <p:pic>
        <p:nvPicPr>
          <p:cNvPr id="18" name="Picture 2"/>
          <p:cNvPicPr>
            <a:picLocks noChangeAspect="1" noChangeArrowheads="1"/>
          </p:cNvPicPr>
          <p:nvPr/>
        </p:nvPicPr>
        <p:blipFill>
          <a:blip r:embed="rId4"/>
          <a:srcRect l="8333" t="39048" r="60273" b="22857"/>
          <a:stretch>
            <a:fillRect/>
          </a:stretch>
        </p:blipFill>
        <p:spPr bwMode="auto">
          <a:xfrm>
            <a:off x="5715001" y="2618500"/>
            <a:ext cx="3272584" cy="2895600"/>
          </a:xfrm>
          <a:prstGeom prst="rect">
            <a:avLst/>
          </a:prstGeom>
          <a:noFill/>
          <a:ln w="9525">
            <a:noFill/>
            <a:miter lim="800000"/>
            <a:headEnd/>
            <a:tailEnd/>
          </a:ln>
          <a:effectLst/>
        </p:spPr>
      </p:pic>
      <p:sp>
        <p:nvSpPr>
          <p:cNvPr id="19" name="Rectangle 18"/>
          <p:cNvSpPr/>
          <p:nvPr/>
        </p:nvSpPr>
        <p:spPr>
          <a:xfrm>
            <a:off x="3931724" y="2542300"/>
            <a:ext cx="1630875" cy="1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660575" y="4936175"/>
            <a:ext cx="1905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446825" y="3737750"/>
            <a:ext cx="9995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239000" y="2618500"/>
            <a:ext cx="1560616" cy="1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087575" y="5430975"/>
            <a:ext cx="1905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288970" y="3724886"/>
            <a:ext cx="751113" cy="307777"/>
          </a:xfrm>
          <a:prstGeom prst="rect">
            <a:avLst/>
          </a:prstGeom>
          <a:solidFill>
            <a:schemeClr val="tx2">
              <a:lumMod val="20000"/>
              <a:lumOff val="80000"/>
              <a:alpha val="62000"/>
            </a:schemeClr>
          </a:solidFill>
          <a:ln>
            <a:solidFill>
              <a:schemeClr val="accent1"/>
            </a:solidFill>
          </a:ln>
        </p:spPr>
        <p:txBody>
          <a:bodyPr wrap="square" rtlCol="0">
            <a:spAutoFit/>
          </a:bodyPr>
          <a:lstStyle/>
          <a:p>
            <a:pPr algn="ctr"/>
            <a:endParaRPr lang="en-US" sz="1400" dirty="0"/>
          </a:p>
        </p:txBody>
      </p:sp>
      <p:sp>
        <p:nvSpPr>
          <p:cNvPr id="25" name="TextBox 24"/>
          <p:cNvSpPr txBox="1"/>
          <p:nvPr/>
        </p:nvSpPr>
        <p:spPr>
          <a:xfrm>
            <a:off x="5778337" y="4364175"/>
            <a:ext cx="751113" cy="307777"/>
          </a:xfrm>
          <a:prstGeom prst="rect">
            <a:avLst/>
          </a:prstGeom>
          <a:solidFill>
            <a:schemeClr val="tx2">
              <a:lumMod val="20000"/>
              <a:lumOff val="80000"/>
              <a:alpha val="62000"/>
            </a:schemeClr>
          </a:solidFill>
          <a:ln>
            <a:solidFill>
              <a:schemeClr val="accent1"/>
            </a:solidFill>
          </a:ln>
        </p:spPr>
        <p:txBody>
          <a:bodyPr wrap="square" rtlCol="0">
            <a:spAutoFit/>
          </a:bodyPr>
          <a:lstStyle/>
          <a:p>
            <a:pPr algn="ctr"/>
            <a:endParaRPr lang="en-US" sz="1400" dirty="0"/>
          </a:p>
        </p:txBody>
      </p:sp>
      <p:sp>
        <p:nvSpPr>
          <p:cNvPr id="26" name="Rectangle 25"/>
          <p:cNvSpPr/>
          <p:nvPr/>
        </p:nvSpPr>
        <p:spPr>
          <a:xfrm>
            <a:off x="8562109" y="2493809"/>
            <a:ext cx="581891" cy="3478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709058" y="5039008"/>
            <a:ext cx="1676400" cy="307777"/>
          </a:xfrm>
          <a:prstGeom prst="rect">
            <a:avLst/>
          </a:prstGeom>
          <a:solidFill>
            <a:schemeClr val="tx2">
              <a:lumMod val="20000"/>
              <a:lumOff val="80000"/>
            </a:schemeClr>
          </a:solidFill>
          <a:ln>
            <a:solidFill>
              <a:schemeClr val="accent1"/>
            </a:solidFill>
          </a:ln>
        </p:spPr>
        <p:txBody>
          <a:bodyPr wrap="square" rtlCol="0">
            <a:spAutoFit/>
          </a:bodyPr>
          <a:lstStyle/>
          <a:p>
            <a:pPr algn="ctr"/>
            <a:r>
              <a:rPr lang="en-US" sz="1400" dirty="0"/>
              <a:t>Triumph sub menu</a:t>
            </a:r>
          </a:p>
        </p:txBody>
      </p:sp>
      <p:sp>
        <p:nvSpPr>
          <p:cNvPr id="29" name="TextBox 28"/>
          <p:cNvSpPr txBox="1"/>
          <p:nvPr/>
        </p:nvSpPr>
        <p:spPr>
          <a:xfrm>
            <a:off x="7139047" y="5535792"/>
            <a:ext cx="1676400" cy="307777"/>
          </a:xfrm>
          <a:prstGeom prst="rect">
            <a:avLst/>
          </a:prstGeom>
          <a:solidFill>
            <a:schemeClr val="tx2">
              <a:lumMod val="20000"/>
              <a:lumOff val="80000"/>
            </a:schemeClr>
          </a:solidFill>
          <a:ln>
            <a:solidFill>
              <a:schemeClr val="accent1"/>
            </a:solidFill>
          </a:ln>
        </p:spPr>
        <p:txBody>
          <a:bodyPr wrap="square" rtlCol="0">
            <a:spAutoFit/>
          </a:bodyPr>
          <a:lstStyle/>
          <a:p>
            <a:pPr algn="ctr"/>
            <a:r>
              <a:rPr lang="en-US" sz="1400" dirty="0"/>
              <a:t>Supplier  sub menu</a:t>
            </a:r>
          </a:p>
        </p:txBody>
      </p:sp>
      <p:sp>
        <p:nvSpPr>
          <p:cNvPr id="27" name="Down Arrow Callout 26"/>
          <p:cNvSpPr/>
          <p:nvPr/>
        </p:nvSpPr>
        <p:spPr>
          <a:xfrm>
            <a:off x="166256" y="1484407"/>
            <a:ext cx="1508166" cy="1128155"/>
          </a:xfrm>
          <a:prstGeom prst="downArrowCallout">
            <a:avLst/>
          </a:prstGeom>
          <a:solidFill>
            <a:schemeClr val="tx2">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Main Menu - </a:t>
            </a:r>
          </a:p>
          <a:p>
            <a:pPr algn="ctr"/>
            <a:r>
              <a:rPr lang="en-US" sz="1400" dirty="0">
                <a:solidFill>
                  <a:schemeClr val="tx1"/>
                </a:solidFill>
              </a:rPr>
              <a:t>Not logged in, open to the public</a:t>
            </a:r>
            <a:endParaRPr lang="en-US" sz="1400" dirty="0">
              <a:solidFill>
                <a:schemeClr val="bg1"/>
              </a:solidFill>
            </a:endParaRPr>
          </a:p>
        </p:txBody>
      </p:sp>
      <p:sp>
        <p:nvSpPr>
          <p:cNvPr id="30" name="Down Arrow Callout 29"/>
          <p:cNvSpPr/>
          <p:nvPr/>
        </p:nvSpPr>
        <p:spPr>
          <a:xfrm>
            <a:off x="2123692" y="1482428"/>
            <a:ext cx="1508166" cy="1128155"/>
          </a:xfrm>
          <a:prstGeom prst="downArrowCallout">
            <a:avLst/>
          </a:prstGeom>
          <a:solidFill>
            <a:schemeClr val="tx2">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tx1"/>
                </a:solidFill>
              </a:rPr>
              <a:t>Main Menu  -  </a:t>
            </a:r>
          </a:p>
          <a:p>
            <a:pPr algn="ctr"/>
            <a:r>
              <a:rPr lang="en-US" sz="1300" dirty="0">
                <a:solidFill>
                  <a:schemeClr val="tx1"/>
                </a:solidFill>
              </a:rPr>
              <a:t>Logged in as Triumph employee</a:t>
            </a:r>
          </a:p>
        </p:txBody>
      </p:sp>
      <p:sp>
        <p:nvSpPr>
          <p:cNvPr id="31" name="Down Arrow Callout 30"/>
          <p:cNvSpPr/>
          <p:nvPr/>
        </p:nvSpPr>
        <p:spPr>
          <a:xfrm>
            <a:off x="5601138" y="1480447"/>
            <a:ext cx="1508166" cy="1128155"/>
          </a:xfrm>
          <a:prstGeom prst="downArrowCallout">
            <a:avLst/>
          </a:prstGeom>
          <a:solidFill>
            <a:schemeClr val="tx2">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tx1"/>
                </a:solidFill>
              </a:rPr>
              <a:t>Main Menu  -  </a:t>
            </a:r>
          </a:p>
          <a:p>
            <a:pPr algn="ctr"/>
            <a:r>
              <a:rPr lang="en-US" sz="1300" dirty="0">
                <a:solidFill>
                  <a:schemeClr val="tx1"/>
                </a:solidFill>
              </a:rPr>
              <a:t>Logged in as Supplier</a:t>
            </a:r>
          </a:p>
        </p:txBody>
      </p:sp>
      <p:sp>
        <p:nvSpPr>
          <p:cNvPr id="3" name="Footer Placeholder 2"/>
          <p:cNvSpPr>
            <a:spLocks noGrp="1"/>
          </p:cNvSpPr>
          <p:nvPr>
            <p:ph type="ftr" sz="quarter" idx="11"/>
          </p:nvPr>
        </p:nvSpPr>
        <p:spPr/>
        <p:txBody>
          <a:bodyPr/>
          <a:lstStyle/>
          <a:p>
            <a:r>
              <a:rPr lang="en-US"/>
              <a:t>Approved by: F Mariot  Approval date: 12/07/2017 Revision: C</a:t>
            </a:r>
          </a:p>
        </p:txBody>
      </p:sp>
    </p:spTree>
    <p:extLst>
      <p:ext uri="{BB962C8B-B14F-4D97-AF65-F5344CB8AC3E}">
        <p14:creationId xmlns:p14="http://schemas.microsoft.com/office/powerpoint/2010/main" val="2228010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A04C116C-1204-4424-BE3E-6A797C6F81D0}"/>
              </a:ext>
            </a:extLst>
          </p:cNvPr>
          <p:cNvPicPr>
            <a:picLocks noChangeAspect="1"/>
          </p:cNvPicPr>
          <p:nvPr/>
        </p:nvPicPr>
        <p:blipFill rotWithShape="1">
          <a:blip r:embed="rId2"/>
          <a:srcRect l="44545" t="8679"/>
          <a:stretch/>
        </p:blipFill>
        <p:spPr>
          <a:xfrm>
            <a:off x="165695" y="53181"/>
            <a:ext cx="8812610" cy="5638800"/>
          </a:xfrm>
          <a:prstGeom prst="rect">
            <a:avLst/>
          </a:prstGeom>
        </p:spPr>
      </p:pic>
      <p:sp>
        <p:nvSpPr>
          <p:cNvPr id="19" name="TextBox 18"/>
          <p:cNvSpPr txBox="1"/>
          <p:nvPr/>
        </p:nvSpPr>
        <p:spPr>
          <a:xfrm>
            <a:off x="685800" y="381000"/>
            <a:ext cx="8153400" cy="738664"/>
          </a:xfrm>
          <a:prstGeom prst="rect">
            <a:avLst/>
          </a:prstGeom>
          <a:solidFill>
            <a:schemeClr val="tx2">
              <a:lumMod val="20000"/>
              <a:lumOff val="80000"/>
            </a:schemeClr>
          </a:solidFill>
          <a:ln>
            <a:solidFill>
              <a:schemeClr val="accent1"/>
            </a:solidFill>
          </a:ln>
        </p:spPr>
        <p:txBody>
          <a:bodyPr wrap="square" rtlCol="0">
            <a:spAutoFit/>
          </a:bodyPr>
          <a:lstStyle/>
          <a:p>
            <a:pPr>
              <a:spcAft>
                <a:spcPts val="600"/>
              </a:spcAft>
            </a:pPr>
            <a:r>
              <a:rPr lang="en-US" sz="1400" dirty="0"/>
              <a:t>You and/or our suppliers can log into the portal as either a Triumph supplier/user or a Triumph Aerostructures supplier/user.  We have yet to move all functionality of the Triumph Aerostructures site over to the Triumph site so we will continue to have two log in options.  </a:t>
            </a:r>
          </a:p>
        </p:txBody>
      </p:sp>
      <p:sp>
        <p:nvSpPr>
          <p:cNvPr id="2" name="Date Placeholder 1"/>
          <p:cNvSpPr>
            <a:spLocks noGrp="1"/>
          </p:cNvSpPr>
          <p:nvPr>
            <p:ph type="dt" sz="half" idx="10"/>
          </p:nvPr>
        </p:nvSpPr>
        <p:spPr/>
        <p:txBody>
          <a:bodyPr/>
          <a:lstStyle/>
          <a:p>
            <a:r>
              <a:rPr lang="en-US"/>
              <a:t>TSCMT 6.14</a:t>
            </a:r>
          </a:p>
        </p:txBody>
      </p:sp>
      <p:sp>
        <p:nvSpPr>
          <p:cNvPr id="3" name="Footer Placeholder 2"/>
          <p:cNvSpPr>
            <a:spLocks noGrp="1"/>
          </p:cNvSpPr>
          <p:nvPr>
            <p:ph type="ftr" sz="quarter" idx="11"/>
          </p:nvPr>
        </p:nvSpPr>
        <p:spPr/>
        <p:txBody>
          <a:bodyPr/>
          <a:lstStyle/>
          <a:p>
            <a:r>
              <a:rPr lang="en-US"/>
              <a:t>Approved by: F Mariot  Approval date: 12/07/2017 Revision: C</a:t>
            </a:r>
          </a:p>
        </p:txBody>
      </p:sp>
      <p:sp>
        <p:nvSpPr>
          <p:cNvPr id="4" name="Slide Number Placeholder 3"/>
          <p:cNvSpPr>
            <a:spLocks noGrp="1"/>
          </p:cNvSpPr>
          <p:nvPr>
            <p:ph type="sldNum" sz="quarter" idx="12"/>
          </p:nvPr>
        </p:nvSpPr>
        <p:spPr/>
        <p:txBody>
          <a:bodyPr/>
          <a:lstStyle/>
          <a:p>
            <a:fld id="{84FA8568-14CA-42AA-9963-CE818B5D5A90}" type="slidenum">
              <a:rPr lang="en-US" smtClean="0"/>
              <a:pPr/>
              <a:t>5</a:t>
            </a:fld>
            <a:endParaRPr lang="en-US"/>
          </a:p>
        </p:txBody>
      </p:sp>
      <p:cxnSp>
        <p:nvCxnSpPr>
          <p:cNvPr id="20" name="Straight Arrow Connector 19"/>
          <p:cNvCxnSpPr>
            <a:cxnSpLocks/>
          </p:cNvCxnSpPr>
          <p:nvPr/>
        </p:nvCxnSpPr>
        <p:spPr>
          <a:xfrm>
            <a:off x="1677322" y="1166019"/>
            <a:ext cx="1" cy="13126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641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94E41C-E647-483C-87E1-EC18726FEB9F}"/>
              </a:ext>
            </a:extLst>
          </p:cNvPr>
          <p:cNvPicPr>
            <a:picLocks noChangeAspect="1"/>
          </p:cNvPicPr>
          <p:nvPr/>
        </p:nvPicPr>
        <p:blipFill>
          <a:blip r:embed="rId2"/>
          <a:stretch>
            <a:fillRect/>
          </a:stretch>
        </p:blipFill>
        <p:spPr>
          <a:xfrm>
            <a:off x="-76200" y="136524"/>
            <a:ext cx="9144000" cy="4675228"/>
          </a:xfrm>
          <a:prstGeom prst="rect">
            <a:avLst/>
          </a:prstGeom>
        </p:spPr>
      </p:pic>
      <p:sp>
        <p:nvSpPr>
          <p:cNvPr id="3" name="TextBox 2"/>
          <p:cNvSpPr txBox="1"/>
          <p:nvPr/>
        </p:nvSpPr>
        <p:spPr>
          <a:xfrm>
            <a:off x="914400" y="4542396"/>
            <a:ext cx="8153400" cy="1908215"/>
          </a:xfrm>
          <a:prstGeom prst="rect">
            <a:avLst/>
          </a:prstGeom>
          <a:solidFill>
            <a:schemeClr val="tx2">
              <a:lumMod val="20000"/>
              <a:lumOff val="80000"/>
            </a:schemeClr>
          </a:solidFill>
          <a:ln>
            <a:solidFill>
              <a:schemeClr val="accent1"/>
            </a:solidFill>
          </a:ln>
        </p:spPr>
        <p:txBody>
          <a:bodyPr wrap="square" rtlCol="0">
            <a:spAutoFit/>
          </a:bodyPr>
          <a:lstStyle/>
          <a:p>
            <a:pPr>
              <a:spcAft>
                <a:spcPts val="600"/>
              </a:spcAft>
            </a:pPr>
            <a:r>
              <a:rPr lang="en-US" sz="1400" dirty="0"/>
              <a:t>Portions of the Triumph Aerostructures site will continue to be utilized by the Triumph Aerostructures Sites. These tools will still require supplier log in credentials to the Triumph Aerostructures Supplier Portal.</a:t>
            </a:r>
          </a:p>
          <a:p>
            <a:pPr lvl="1">
              <a:spcAft>
                <a:spcPts val="600"/>
              </a:spcAft>
              <a:buFont typeface="Arial" pitchFamily="34" charset="0"/>
              <a:buChar char="•"/>
            </a:pPr>
            <a:r>
              <a:rPr lang="en-US" sz="1400" dirty="0"/>
              <a:t>MESNC  (Triumph Aerostructures – Vought Aircraft Division Nonconformance System)</a:t>
            </a:r>
          </a:p>
          <a:p>
            <a:pPr lvl="1">
              <a:spcAft>
                <a:spcPts val="600"/>
              </a:spcAft>
              <a:buFont typeface="Arial" pitchFamily="34" charset="0"/>
              <a:buChar char="•"/>
            </a:pPr>
            <a:r>
              <a:rPr lang="en-US" sz="1400" dirty="0"/>
              <a:t>SCARTS (Triumph Aerostructures  - Vought Aircraft Division Supplier Corrective Action System)</a:t>
            </a:r>
          </a:p>
          <a:p>
            <a:pPr lvl="1">
              <a:spcAft>
                <a:spcPts val="600"/>
              </a:spcAft>
              <a:buFont typeface="Arial" pitchFamily="34" charset="0"/>
              <a:buChar char="•"/>
            </a:pPr>
            <a:r>
              <a:rPr lang="en-US" sz="1400" dirty="0"/>
              <a:t>SIR (Triumph Aerostructures  - Vought Aircraft Division Supplier Information Request)</a:t>
            </a:r>
            <a:br>
              <a:rPr lang="en-US" sz="1400" dirty="0"/>
            </a:br>
            <a:r>
              <a:rPr lang="en-US" sz="1400" dirty="0"/>
              <a:t>Technical Engineering Data</a:t>
            </a:r>
          </a:p>
          <a:p>
            <a:pPr>
              <a:spcAft>
                <a:spcPts val="600"/>
              </a:spcAft>
            </a:pPr>
            <a:r>
              <a:rPr lang="en-US" sz="1400" dirty="0"/>
              <a:t>When all functionality is replicated on the Triumph site, the Triumph Aerostructures access will be removed.</a:t>
            </a:r>
          </a:p>
        </p:txBody>
      </p:sp>
      <p:sp>
        <p:nvSpPr>
          <p:cNvPr id="2" name="Date Placeholder 1"/>
          <p:cNvSpPr>
            <a:spLocks noGrp="1"/>
          </p:cNvSpPr>
          <p:nvPr>
            <p:ph type="dt" sz="half" idx="10"/>
          </p:nvPr>
        </p:nvSpPr>
        <p:spPr/>
        <p:txBody>
          <a:bodyPr/>
          <a:lstStyle/>
          <a:p>
            <a:r>
              <a:rPr lang="en-US"/>
              <a:t>TSCMT 6.14</a:t>
            </a:r>
          </a:p>
        </p:txBody>
      </p:sp>
      <p:sp>
        <p:nvSpPr>
          <p:cNvPr id="5" name="Footer Placeholder 4"/>
          <p:cNvSpPr>
            <a:spLocks noGrp="1"/>
          </p:cNvSpPr>
          <p:nvPr>
            <p:ph type="ftr" sz="quarter" idx="11"/>
          </p:nvPr>
        </p:nvSpPr>
        <p:spPr/>
        <p:txBody>
          <a:bodyPr/>
          <a:lstStyle/>
          <a:p>
            <a:r>
              <a:rPr lang="en-US"/>
              <a:t>Approved by: F Mariot  Approval date: 12/07/2017 Revision: C</a:t>
            </a:r>
          </a:p>
        </p:txBody>
      </p:sp>
      <p:sp>
        <p:nvSpPr>
          <p:cNvPr id="6" name="Slide Number Placeholder 5"/>
          <p:cNvSpPr>
            <a:spLocks noGrp="1"/>
          </p:cNvSpPr>
          <p:nvPr>
            <p:ph type="sldNum" sz="quarter" idx="12"/>
          </p:nvPr>
        </p:nvSpPr>
        <p:spPr/>
        <p:txBody>
          <a:bodyPr/>
          <a:lstStyle/>
          <a:p>
            <a:fld id="{84FA8568-14CA-42AA-9963-CE818B5D5A90}" type="slidenum">
              <a:rPr lang="en-US" smtClean="0"/>
              <a:pPr/>
              <a:t>6</a:t>
            </a:fld>
            <a:endParaRPr lang="en-US"/>
          </a:p>
        </p:txBody>
      </p:sp>
      <p:cxnSp>
        <p:nvCxnSpPr>
          <p:cNvPr id="4" name="Straight Arrow Connector 3"/>
          <p:cNvCxnSpPr>
            <a:cxnSpLocks/>
            <a:stCxn id="3" idx="0"/>
          </p:cNvCxnSpPr>
          <p:nvPr/>
        </p:nvCxnSpPr>
        <p:spPr>
          <a:xfrm flipH="1" flipV="1">
            <a:off x="3938155" y="3429000"/>
            <a:ext cx="1052945" cy="11133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641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46B09FA-56F4-405B-9FB3-7128C436081F}"/>
              </a:ext>
            </a:extLst>
          </p:cNvPr>
          <p:cNvPicPr>
            <a:picLocks noChangeAspect="1"/>
          </p:cNvPicPr>
          <p:nvPr/>
        </p:nvPicPr>
        <p:blipFill rotWithShape="1">
          <a:blip r:embed="rId2"/>
          <a:srcRect l="50256" t="14092" r="4863"/>
          <a:stretch/>
        </p:blipFill>
        <p:spPr>
          <a:xfrm>
            <a:off x="457200" y="914400"/>
            <a:ext cx="8107680" cy="5090160"/>
          </a:xfrm>
          <a:prstGeom prst="rect">
            <a:avLst/>
          </a:prstGeom>
        </p:spPr>
      </p:pic>
      <p:sp>
        <p:nvSpPr>
          <p:cNvPr id="3" name="TextBox 2"/>
          <p:cNvSpPr txBox="1"/>
          <p:nvPr/>
        </p:nvSpPr>
        <p:spPr>
          <a:xfrm>
            <a:off x="106630" y="3500890"/>
            <a:ext cx="1318304" cy="523220"/>
          </a:xfrm>
          <a:prstGeom prst="rect">
            <a:avLst/>
          </a:prstGeom>
          <a:solidFill>
            <a:schemeClr val="tx2">
              <a:lumMod val="20000"/>
              <a:lumOff val="80000"/>
            </a:schemeClr>
          </a:solidFill>
          <a:ln>
            <a:solidFill>
              <a:schemeClr val="accent1"/>
            </a:solidFill>
          </a:ln>
        </p:spPr>
        <p:txBody>
          <a:bodyPr wrap="square" rtlCol="0">
            <a:spAutoFit/>
          </a:bodyPr>
          <a:lstStyle/>
          <a:p>
            <a:pPr>
              <a:spcAft>
                <a:spcPts val="600"/>
              </a:spcAft>
            </a:pPr>
            <a:r>
              <a:rPr lang="en-US" sz="1400" dirty="0"/>
              <a:t>Main menu structure</a:t>
            </a:r>
          </a:p>
        </p:txBody>
      </p:sp>
      <p:sp>
        <p:nvSpPr>
          <p:cNvPr id="7" name="TextBox 6"/>
          <p:cNvSpPr txBox="1"/>
          <p:nvPr/>
        </p:nvSpPr>
        <p:spPr>
          <a:xfrm>
            <a:off x="2234541" y="306779"/>
            <a:ext cx="5033158" cy="738664"/>
          </a:xfrm>
          <a:prstGeom prst="rect">
            <a:avLst/>
          </a:prstGeom>
          <a:solidFill>
            <a:schemeClr val="tx2">
              <a:lumMod val="20000"/>
              <a:lumOff val="80000"/>
            </a:schemeClr>
          </a:solidFill>
          <a:ln>
            <a:solidFill>
              <a:schemeClr val="accent1"/>
            </a:solidFill>
          </a:ln>
        </p:spPr>
        <p:txBody>
          <a:bodyPr wrap="square" rtlCol="0">
            <a:spAutoFit/>
          </a:bodyPr>
          <a:lstStyle/>
          <a:p>
            <a:pPr algn="ctr">
              <a:spcAft>
                <a:spcPts val="600"/>
              </a:spcAft>
            </a:pPr>
            <a:r>
              <a:rPr lang="en-US" sz="1400" dirty="0"/>
              <a:t>Sub Menu Structure – Items listed on the Left Margin Menu have “Sub Menu” items that drill down to more specific information concerning the Left Margin Menu topics</a:t>
            </a:r>
          </a:p>
        </p:txBody>
      </p:sp>
      <p:sp>
        <p:nvSpPr>
          <p:cNvPr id="2" name="Date Placeholder 1"/>
          <p:cNvSpPr>
            <a:spLocks noGrp="1"/>
          </p:cNvSpPr>
          <p:nvPr>
            <p:ph type="dt" sz="half" idx="10"/>
          </p:nvPr>
        </p:nvSpPr>
        <p:spPr/>
        <p:txBody>
          <a:bodyPr/>
          <a:lstStyle/>
          <a:p>
            <a:r>
              <a:rPr lang="en-US"/>
              <a:t>TSCMT 6.14</a:t>
            </a:r>
          </a:p>
        </p:txBody>
      </p:sp>
      <p:sp>
        <p:nvSpPr>
          <p:cNvPr id="6" name="Footer Placeholder 5"/>
          <p:cNvSpPr>
            <a:spLocks noGrp="1"/>
          </p:cNvSpPr>
          <p:nvPr>
            <p:ph type="ftr" sz="quarter" idx="11"/>
          </p:nvPr>
        </p:nvSpPr>
        <p:spPr/>
        <p:txBody>
          <a:bodyPr/>
          <a:lstStyle/>
          <a:p>
            <a:r>
              <a:rPr lang="en-US"/>
              <a:t>Approved by: F Mariot  Approval date: 12/07/2017 Revision: C</a:t>
            </a:r>
          </a:p>
        </p:txBody>
      </p:sp>
      <p:sp>
        <p:nvSpPr>
          <p:cNvPr id="8" name="Slide Number Placeholder 7"/>
          <p:cNvSpPr>
            <a:spLocks noGrp="1"/>
          </p:cNvSpPr>
          <p:nvPr>
            <p:ph type="sldNum" sz="quarter" idx="12"/>
          </p:nvPr>
        </p:nvSpPr>
        <p:spPr/>
        <p:txBody>
          <a:bodyPr/>
          <a:lstStyle/>
          <a:p>
            <a:fld id="{84FA8568-14CA-42AA-9963-CE818B5D5A90}" type="slidenum">
              <a:rPr lang="en-US" smtClean="0"/>
              <a:pPr/>
              <a:t>7</a:t>
            </a:fld>
            <a:endParaRPr lang="en-US"/>
          </a:p>
        </p:txBody>
      </p:sp>
      <p:cxnSp>
        <p:nvCxnSpPr>
          <p:cNvPr id="4" name="Straight Arrow Connector 3"/>
          <p:cNvCxnSpPr>
            <a:cxnSpLocks/>
          </p:cNvCxnSpPr>
          <p:nvPr/>
        </p:nvCxnSpPr>
        <p:spPr>
          <a:xfrm flipV="1">
            <a:off x="3413660" y="3239136"/>
            <a:ext cx="0" cy="5695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cxnSpLocks/>
          </p:cNvCxnSpPr>
          <p:nvPr/>
        </p:nvCxnSpPr>
        <p:spPr>
          <a:xfrm flipV="1">
            <a:off x="1447800" y="3808666"/>
            <a:ext cx="3714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37507" y="3856742"/>
            <a:ext cx="4114800" cy="2323713"/>
          </a:xfrm>
          <a:prstGeom prst="rect">
            <a:avLst/>
          </a:prstGeom>
          <a:solidFill>
            <a:schemeClr val="tx2">
              <a:lumMod val="20000"/>
              <a:lumOff val="80000"/>
            </a:schemeClr>
          </a:solidFill>
          <a:ln>
            <a:solidFill>
              <a:schemeClr val="accent1"/>
            </a:solidFill>
          </a:ln>
        </p:spPr>
        <p:txBody>
          <a:bodyPr wrap="square" rtlCol="0">
            <a:spAutoFit/>
          </a:bodyPr>
          <a:lstStyle/>
          <a:p>
            <a:pPr>
              <a:spcAft>
                <a:spcPts val="600"/>
              </a:spcAft>
            </a:pPr>
            <a:r>
              <a:rPr lang="en-US" sz="1400" dirty="0"/>
              <a:t>The “Sub Menu” structure contains  links to additional pages.  Triumph Supplier Quality controls the labeling and content of the links and the associated pages.</a:t>
            </a:r>
          </a:p>
          <a:p>
            <a:pPr>
              <a:spcAft>
                <a:spcPts val="600"/>
              </a:spcAft>
            </a:pPr>
            <a:r>
              <a:rPr lang="en-US" sz="1400" dirty="0"/>
              <a:t>As an example, under the main menu, you can choose “Supplier Provisions”.  That Left Margin Menu link takes you to a listing of Sub Menu items under the “Supplier Provisions” link.  This link contains the Triumph Group General Terms and Conditions, Specific Company Requirements and Historical Terms and Conditions</a:t>
            </a:r>
          </a:p>
        </p:txBody>
      </p:sp>
    </p:spTree>
    <p:extLst>
      <p:ext uri="{BB962C8B-B14F-4D97-AF65-F5344CB8AC3E}">
        <p14:creationId xmlns:p14="http://schemas.microsoft.com/office/powerpoint/2010/main" val="1009641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F2F952-F3A7-47F9-88F3-DB1C9E92C0A8}"/>
              </a:ext>
            </a:extLst>
          </p:cNvPr>
          <p:cNvPicPr>
            <a:picLocks noChangeAspect="1"/>
          </p:cNvPicPr>
          <p:nvPr/>
        </p:nvPicPr>
        <p:blipFill rotWithShape="1">
          <a:blip r:embed="rId2"/>
          <a:srcRect l="49943" t="14014" r="5176"/>
          <a:stretch/>
        </p:blipFill>
        <p:spPr>
          <a:xfrm>
            <a:off x="586740" y="668953"/>
            <a:ext cx="8298180" cy="5044539"/>
          </a:xfrm>
          <a:prstGeom prst="rect">
            <a:avLst/>
          </a:prstGeom>
        </p:spPr>
      </p:pic>
      <p:sp>
        <p:nvSpPr>
          <p:cNvPr id="2" name="Date Placeholder 1"/>
          <p:cNvSpPr>
            <a:spLocks noGrp="1"/>
          </p:cNvSpPr>
          <p:nvPr>
            <p:ph type="dt" sz="half" idx="10"/>
          </p:nvPr>
        </p:nvSpPr>
        <p:spPr/>
        <p:txBody>
          <a:bodyPr/>
          <a:lstStyle/>
          <a:p>
            <a:r>
              <a:rPr lang="en-US"/>
              <a:t>TSCMT 6.14</a:t>
            </a:r>
          </a:p>
        </p:txBody>
      </p:sp>
      <p:sp>
        <p:nvSpPr>
          <p:cNvPr id="5" name="Footer Placeholder 4"/>
          <p:cNvSpPr>
            <a:spLocks noGrp="1"/>
          </p:cNvSpPr>
          <p:nvPr>
            <p:ph type="ftr" sz="quarter" idx="11"/>
          </p:nvPr>
        </p:nvSpPr>
        <p:spPr/>
        <p:txBody>
          <a:bodyPr/>
          <a:lstStyle/>
          <a:p>
            <a:r>
              <a:rPr lang="en-US"/>
              <a:t>Approved by: F Mariot  Approval date: 12/07/2017 Revision: C</a:t>
            </a:r>
          </a:p>
        </p:txBody>
      </p:sp>
      <p:sp>
        <p:nvSpPr>
          <p:cNvPr id="6" name="Slide Number Placeholder 5"/>
          <p:cNvSpPr>
            <a:spLocks noGrp="1"/>
          </p:cNvSpPr>
          <p:nvPr>
            <p:ph type="sldNum" sz="quarter" idx="12"/>
          </p:nvPr>
        </p:nvSpPr>
        <p:spPr/>
        <p:txBody>
          <a:bodyPr/>
          <a:lstStyle/>
          <a:p>
            <a:fld id="{84FA8568-14CA-42AA-9963-CE818B5D5A90}" type="slidenum">
              <a:rPr lang="en-US" smtClean="0"/>
              <a:pPr/>
              <a:t>8</a:t>
            </a:fld>
            <a:endParaRPr lang="en-US"/>
          </a:p>
        </p:txBody>
      </p:sp>
      <p:cxnSp>
        <p:nvCxnSpPr>
          <p:cNvPr id="3" name="Straight Arrow Connector 2"/>
          <p:cNvCxnSpPr>
            <a:cxnSpLocks/>
            <a:stCxn id="4" idx="0"/>
          </p:cNvCxnSpPr>
          <p:nvPr/>
        </p:nvCxnSpPr>
        <p:spPr>
          <a:xfrm flipV="1">
            <a:off x="4572000" y="4931648"/>
            <a:ext cx="0" cy="303292"/>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14600" y="5234940"/>
            <a:ext cx="4114800" cy="954107"/>
          </a:xfrm>
          <a:prstGeom prst="rect">
            <a:avLst/>
          </a:prstGeom>
          <a:solidFill>
            <a:schemeClr val="tx2">
              <a:lumMod val="20000"/>
              <a:lumOff val="80000"/>
            </a:schemeClr>
          </a:solidFill>
          <a:ln>
            <a:solidFill>
              <a:schemeClr val="accent1"/>
            </a:solidFill>
          </a:ln>
        </p:spPr>
        <p:txBody>
          <a:bodyPr wrap="square" rtlCol="0">
            <a:spAutoFit/>
          </a:bodyPr>
          <a:lstStyle/>
          <a:p>
            <a:pPr>
              <a:spcAft>
                <a:spcPts val="600"/>
              </a:spcAft>
            </a:pPr>
            <a:r>
              <a:rPr lang="en-US" sz="1400" dirty="0"/>
              <a:t>In the case of “Specific Company Requirements ”, each Triumph Company will now have the ability to post Specific Requirements to Terms and Conditions to a central location that is easy for suppliers to access.</a:t>
            </a:r>
          </a:p>
        </p:txBody>
      </p:sp>
    </p:spTree>
    <p:extLst>
      <p:ext uri="{BB962C8B-B14F-4D97-AF65-F5344CB8AC3E}">
        <p14:creationId xmlns:p14="http://schemas.microsoft.com/office/powerpoint/2010/main" val="1009641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5410200"/>
            <a:ext cx="4114800" cy="1169551"/>
          </a:xfrm>
          <a:prstGeom prst="rect">
            <a:avLst/>
          </a:prstGeom>
          <a:solidFill>
            <a:schemeClr val="tx2">
              <a:lumMod val="20000"/>
              <a:lumOff val="80000"/>
            </a:schemeClr>
          </a:solidFill>
          <a:ln>
            <a:solidFill>
              <a:schemeClr val="accent1"/>
            </a:solidFill>
          </a:ln>
        </p:spPr>
        <p:txBody>
          <a:bodyPr wrap="square" rtlCol="0">
            <a:spAutoFit/>
          </a:bodyPr>
          <a:lstStyle/>
          <a:p>
            <a:pPr>
              <a:spcAft>
                <a:spcPts val="600"/>
              </a:spcAft>
            </a:pPr>
            <a:r>
              <a:rPr lang="en-US" sz="1400" dirty="0"/>
              <a:t>We can provide any specific wording you want on your page or keep it as standard text.  You provide Triumph SQA with the specific documents and they post them for you.  The documents are automatically linked with the revision level and effective date. </a:t>
            </a:r>
          </a:p>
        </p:txBody>
      </p:sp>
      <p:sp>
        <p:nvSpPr>
          <p:cNvPr id="2" name="Date Placeholder 1"/>
          <p:cNvSpPr>
            <a:spLocks noGrp="1"/>
          </p:cNvSpPr>
          <p:nvPr>
            <p:ph type="dt" sz="half" idx="10"/>
          </p:nvPr>
        </p:nvSpPr>
        <p:spPr/>
        <p:txBody>
          <a:bodyPr/>
          <a:lstStyle/>
          <a:p>
            <a:r>
              <a:rPr lang="en-US"/>
              <a:t>TSCMT 6.14</a:t>
            </a:r>
          </a:p>
        </p:txBody>
      </p:sp>
      <p:sp>
        <p:nvSpPr>
          <p:cNvPr id="5" name="Footer Placeholder 4"/>
          <p:cNvSpPr>
            <a:spLocks noGrp="1"/>
          </p:cNvSpPr>
          <p:nvPr>
            <p:ph type="ftr" sz="quarter" idx="11"/>
          </p:nvPr>
        </p:nvSpPr>
        <p:spPr/>
        <p:txBody>
          <a:bodyPr/>
          <a:lstStyle/>
          <a:p>
            <a:r>
              <a:rPr lang="en-US"/>
              <a:t>Approved by: F Mariot  Approval date: 12/07/2017 Revision: C</a:t>
            </a:r>
          </a:p>
        </p:txBody>
      </p:sp>
      <p:sp>
        <p:nvSpPr>
          <p:cNvPr id="6" name="Slide Number Placeholder 5"/>
          <p:cNvSpPr>
            <a:spLocks noGrp="1"/>
          </p:cNvSpPr>
          <p:nvPr>
            <p:ph type="sldNum" sz="quarter" idx="12"/>
          </p:nvPr>
        </p:nvSpPr>
        <p:spPr/>
        <p:txBody>
          <a:bodyPr/>
          <a:lstStyle/>
          <a:p>
            <a:fld id="{84FA8568-14CA-42AA-9963-CE818B5D5A90}" type="slidenum">
              <a:rPr lang="en-US" smtClean="0"/>
              <a:pPr/>
              <a:t>9</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658" y="1081089"/>
            <a:ext cx="7745805" cy="4075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a:stCxn id="4" idx="0"/>
          </p:cNvCxnSpPr>
          <p:nvPr/>
        </p:nvCxnSpPr>
        <p:spPr>
          <a:xfrm flipV="1">
            <a:off x="2590800" y="3825433"/>
            <a:ext cx="2057400" cy="15847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6416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o5ygLssiI0WGMeqkG3T_O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5ygLssiI0WGMeqkG3T_O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vision_x0020_Level xmlns="d144ef81-a420-4d3d-9c25-279f13b02980">B</Revision_x0020_Level>
    <Effective_x0020_Date xmlns="d144ef81-a420-4d3d-9c25-279f13b02980">2017-02-11T05:00:00+00:00</Effective_x0020_Date>
    <Folder xmlns="d144ef81-a420-4d3d-9c25-279f13b02980">Section 6.0</Fold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38F0665F619440A026651497F1F213" ma:contentTypeVersion="3" ma:contentTypeDescription="Create a new document." ma:contentTypeScope="" ma:versionID="512b5843f1e14b88544e85f14ee9ecba">
  <xsd:schema xmlns:xsd="http://www.w3.org/2001/XMLSchema" xmlns:xs="http://www.w3.org/2001/XMLSchema" xmlns:p="http://schemas.microsoft.com/office/2006/metadata/properties" xmlns:ns2="d144ef81-a420-4d3d-9c25-279f13b02980" targetNamespace="http://schemas.microsoft.com/office/2006/metadata/properties" ma:root="true" ma:fieldsID="c0847651f4081285bd038afb0c244fa7" ns2:_="">
    <xsd:import namespace="d144ef81-a420-4d3d-9c25-279f13b02980"/>
    <xsd:element name="properties">
      <xsd:complexType>
        <xsd:sequence>
          <xsd:element name="documentManagement">
            <xsd:complexType>
              <xsd:all>
                <xsd:element ref="ns2:Folder"/>
                <xsd:element ref="ns2:Revision_x0020_Level"/>
                <xsd:element ref="ns2:Effective_x0020_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44ef81-a420-4d3d-9c25-279f13b02980" elementFormDefault="qualified">
    <xsd:import namespace="http://schemas.microsoft.com/office/2006/documentManagement/types"/>
    <xsd:import namespace="http://schemas.microsoft.com/office/infopath/2007/PartnerControls"/>
    <xsd:element name="Folder" ma:index="8" ma:displayName="Folder" ma:default="Section 1.0" ma:format="Dropdown" ma:internalName="Folder">
      <xsd:simpleType>
        <xsd:restriction base="dms:Choice">
          <xsd:enumeration value="Section 1.0"/>
          <xsd:enumeration value="Section 2.0"/>
          <xsd:enumeration value="Section 3.0"/>
          <xsd:enumeration value="Section 4.0"/>
          <xsd:enumeration value="Section 5.0"/>
          <xsd:enumeration value="Section 6.0"/>
          <xsd:enumeration value="Section 7.0"/>
          <xsd:enumeration value="Section 8.0"/>
        </xsd:restriction>
      </xsd:simpleType>
    </xsd:element>
    <xsd:element name="Revision_x0020_Level" ma:index="9" ma:displayName="Revision Level" ma:internalName="Revision_x0020_Level">
      <xsd:simpleType>
        <xsd:restriction base="dms:Text">
          <xsd:maxLength value="255"/>
        </xsd:restriction>
      </xsd:simpleType>
    </xsd:element>
    <xsd:element name="Effective_x0020_Date" ma:index="10" ma:displayName="Effective Date" ma:format="DateOnly" ma:internalName="Effective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E671A8-A357-4796-B7AC-D010A12875D0}">
  <ds:schemaRefs>
    <ds:schemaRef ds:uri="http://schemas.microsoft.com/sharepoint/v3/contenttype/forms"/>
  </ds:schemaRefs>
</ds:datastoreItem>
</file>

<file path=customXml/itemProps2.xml><?xml version="1.0" encoding="utf-8"?>
<ds:datastoreItem xmlns:ds="http://schemas.openxmlformats.org/officeDocument/2006/customXml" ds:itemID="{7D85500C-8E9A-4F2C-A0F7-1088AFB87AD6}">
  <ds:schemaRefs>
    <ds:schemaRef ds:uri="d144ef81-a420-4d3d-9c25-279f13b02980"/>
    <ds:schemaRef ds:uri="http://schemas.microsoft.com/office/infopath/2007/PartnerControls"/>
    <ds:schemaRef ds:uri="http://purl.org/dc/elements/1.1/"/>
    <ds:schemaRef ds:uri="http://schemas.microsoft.com/office/2006/documentManagement/types"/>
    <ds:schemaRef ds:uri="http://purl.org/dc/terms/"/>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386C254-D0D6-4B92-9665-4C3E903903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44ef81-a420-4d3d-9c25-279f13b029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1714</TotalTime>
  <Words>793</Words>
  <Application>Microsoft Office PowerPoint</Application>
  <PresentationFormat>On-screen Show (4:3)</PresentationFormat>
  <Paragraphs>64</Paragraphs>
  <Slides>10</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Calibri</vt:lpstr>
      <vt:lpstr>Office Theme</vt:lpstr>
      <vt:lpstr>Custom Design</vt:lpstr>
      <vt:lpstr>Left Margin Menu Site Navigation – TSCMT 6.14 Scope: Navigation and Content of Supplier Portal Left Margin Menus and Sub Menus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Triumph Aerostructures - Vought Aircraft Division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Mariot, Frank</dc:creator>
  <cp:lastModifiedBy>Willford, Eric</cp:lastModifiedBy>
  <cp:revision>137</cp:revision>
  <dcterms:created xsi:type="dcterms:W3CDTF">2013-02-27T15:23:51Z</dcterms:created>
  <dcterms:modified xsi:type="dcterms:W3CDTF">2018-01-24T16:26:14Z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0x0101003F38F0665F619440A026651497F1F213</vt:lpwstr>
  </property>
</Properties>
</file>